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8" r:id="rId4"/>
    <p:sldId id="259" r:id="rId5"/>
    <p:sldId id="260" r:id="rId6"/>
    <p:sldId id="258" r:id="rId7"/>
    <p:sldId id="261" r:id="rId8"/>
    <p:sldId id="262" r:id="rId9"/>
    <p:sldId id="263" r:id="rId10"/>
    <p:sldId id="264" r:id="rId11"/>
    <p:sldId id="265" r:id="rId12"/>
    <p:sldId id="266" r:id="rId13"/>
    <p:sldId id="267" r:id="rId14"/>
    <p:sldId id="270" r:id="rId15"/>
    <p:sldId id="268" r:id="rId16"/>
    <p:sldId id="269" r:id="rId17"/>
    <p:sldId id="271" r:id="rId18"/>
    <p:sldId id="277" r:id="rId19"/>
    <p:sldId id="272" r:id="rId20"/>
    <p:sldId id="273" r:id="rId21"/>
    <p:sldId id="274"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0000"/>
    <a:srgbClr val="0B2303"/>
    <a:srgbClr val="1136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1109" y="110"/>
      </p:cViewPr>
      <p:guideLst/>
    </p:cSldViewPr>
  </p:slideViewPr>
  <p:notesTextViewPr>
    <p:cViewPr>
      <p:scale>
        <a:sx n="1" d="1"/>
        <a:sy n="1" d="1"/>
      </p:scale>
      <p:origin x="0" y="0"/>
    </p:cViewPr>
  </p:notesTextViewPr>
  <p:sorterViewPr>
    <p:cViewPr>
      <p:scale>
        <a:sx n="100" d="100"/>
        <a:sy n="100" d="100"/>
      </p:scale>
      <p:origin x="0" y="-44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74DD-6B54-440C-9202-A7EBE5DDB3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4621A62-AEA5-4462-B302-F25FE30FA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02C0658-95C9-4E1A-A60C-1AF2AE132788}"/>
              </a:ext>
            </a:extLst>
          </p:cNvPr>
          <p:cNvSpPr>
            <a:spLocks noGrp="1"/>
          </p:cNvSpPr>
          <p:nvPr>
            <p:ph type="dt" sz="half" idx="10"/>
          </p:nvPr>
        </p:nvSpPr>
        <p:spPr/>
        <p:txBody>
          <a:bodyPr/>
          <a:lstStyle/>
          <a:p>
            <a:fld id="{1C79A8D9-1E97-4019-9727-B23EFDC48933}" type="datetimeFigureOut">
              <a:rPr lang="en-GB" smtClean="0"/>
              <a:t>12/04/2024</a:t>
            </a:fld>
            <a:endParaRPr lang="en-GB"/>
          </a:p>
        </p:txBody>
      </p:sp>
      <p:sp>
        <p:nvSpPr>
          <p:cNvPr id="5" name="Footer Placeholder 4">
            <a:extLst>
              <a:ext uri="{FF2B5EF4-FFF2-40B4-BE49-F238E27FC236}">
                <a16:creationId xmlns:a16="http://schemas.microsoft.com/office/drawing/2014/main" id="{C2C6A867-5593-4E69-B6F1-9C90122EC5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AB14DF-213A-4449-BE1F-613F29818650}"/>
              </a:ext>
            </a:extLst>
          </p:cNvPr>
          <p:cNvSpPr>
            <a:spLocks noGrp="1"/>
          </p:cNvSpPr>
          <p:nvPr>
            <p:ph type="sldNum" sz="quarter" idx="12"/>
          </p:nvPr>
        </p:nvSpPr>
        <p:spPr/>
        <p:txBody>
          <a:bodyPr/>
          <a:lstStyle/>
          <a:p>
            <a:fld id="{1A4E0151-976F-472A-88BD-7BE10558250F}" type="slidenum">
              <a:rPr lang="en-GB" smtClean="0"/>
              <a:t>‹#›</a:t>
            </a:fld>
            <a:endParaRPr lang="en-GB"/>
          </a:p>
        </p:txBody>
      </p:sp>
    </p:spTree>
    <p:extLst>
      <p:ext uri="{BB962C8B-B14F-4D97-AF65-F5344CB8AC3E}">
        <p14:creationId xmlns:p14="http://schemas.microsoft.com/office/powerpoint/2010/main" val="320126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B9A3B-8DCF-4A50-A2B0-81A8AA2A4AD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14DAFBE-2352-4739-B91A-05182FED5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9A604A-856E-4AFF-A669-7176F72F8FC5}"/>
              </a:ext>
            </a:extLst>
          </p:cNvPr>
          <p:cNvSpPr>
            <a:spLocks noGrp="1"/>
          </p:cNvSpPr>
          <p:nvPr>
            <p:ph type="dt" sz="half" idx="10"/>
          </p:nvPr>
        </p:nvSpPr>
        <p:spPr/>
        <p:txBody>
          <a:bodyPr/>
          <a:lstStyle/>
          <a:p>
            <a:fld id="{1C79A8D9-1E97-4019-9727-B23EFDC48933}" type="datetimeFigureOut">
              <a:rPr lang="en-GB" smtClean="0"/>
              <a:t>12/04/2024</a:t>
            </a:fld>
            <a:endParaRPr lang="en-GB"/>
          </a:p>
        </p:txBody>
      </p:sp>
      <p:sp>
        <p:nvSpPr>
          <p:cNvPr id="5" name="Footer Placeholder 4">
            <a:extLst>
              <a:ext uri="{FF2B5EF4-FFF2-40B4-BE49-F238E27FC236}">
                <a16:creationId xmlns:a16="http://schemas.microsoft.com/office/drawing/2014/main" id="{44CFD62A-2E57-436F-A178-9F2954184E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60B4A1-6FF9-4240-9ECC-3D569373793C}"/>
              </a:ext>
            </a:extLst>
          </p:cNvPr>
          <p:cNvSpPr>
            <a:spLocks noGrp="1"/>
          </p:cNvSpPr>
          <p:nvPr>
            <p:ph type="sldNum" sz="quarter" idx="12"/>
          </p:nvPr>
        </p:nvSpPr>
        <p:spPr/>
        <p:txBody>
          <a:bodyPr/>
          <a:lstStyle/>
          <a:p>
            <a:fld id="{1A4E0151-976F-472A-88BD-7BE10558250F}" type="slidenum">
              <a:rPr lang="en-GB" smtClean="0"/>
              <a:t>‹#›</a:t>
            </a:fld>
            <a:endParaRPr lang="en-GB"/>
          </a:p>
        </p:txBody>
      </p:sp>
    </p:spTree>
    <p:extLst>
      <p:ext uri="{BB962C8B-B14F-4D97-AF65-F5344CB8AC3E}">
        <p14:creationId xmlns:p14="http://schemas.microsoft.com/office/powerpoint/2010/main" val="280047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F004A6-FD08-49F5-BD0E-3522D62DC3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4592116-7631-47EC-AE61-215A575474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D966830-B25F-4A5D-A3D2-51E82E4CD49F}"/>
              </a:ext>
            </a:extLst>
          </p:cNvPr>
          <p:cNvSpPr>
            <a:spLocks noGrp="1"/>
          </p:cNvSpPr>
          <p:nvPr>
            <p:ph type="dt" sz="half" idx="10"/>
          </p:nvPr>
        </p:nvSpPr>
        <p:spPr/>
        <p:txBody>
          <a:bodyPr/>
          <a:lstStyle/>
          <a:p>
            <a:fld id="{1C79A8D9-1E97-4019-9727-B23EFDC48933}" type="datetimeFigureOut">
              <a:rPr lang="en-GB" smtClean="0"/>
              <a:t>12/04/2024</a:t>
            </a:fld>
            <a:endParaRPr lang="en-GB"/>
          </a:p>
        </p:txBody>
      </p:sp>
      <p:sp>
        <p:nvSpPr>
          <p:cNvPr id="5" name="Footer Placeholder 4">
            <a:extLst>
              <a:ext uri="{FF2B5EF4-FFF2-40B4-BE49-F238E27FC236}">
                <a16:creationId xmlns:a16="http://schemas.microsoft.com/office/drawing/2014/main" id="{16D26A51-1C59-4007-84FD-7700CD35D4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F36BA5-FAEB-4728-A2A6-3123D56B4291}"/>
              </a:ext>
            </a:extLst>
          </p:cNvPr>
          <p:cNvSpPr>
            <a:spLocks noGrp="1"/>
          </p:cNvSpPr>
          <p:nvPr>
            <p:ph type="sldNum" sz="quarter" idx="12"/>
          </p:nvPr>
        </p:nvSpPr>
        <p:spPr/>
        <p:txBody>
          <a:bodyPr/>
          <a:lstStyle/>
          <a:p>
            <a:fld id="{1A4E0151-976F-472A-88BD-7BE10558250F}" type="slidenum">
              <a:rPr lang="en-GB" smtClean="0"/>
              <a:t>‹#›</a:t>
            </a:fld>
            <a:endParaRPr lang="en-GB"/>
          </a:p>
        </p:txBody>
      </p:sp>
    </p:spTree>
    <p:extLst>
      <p:ext uri="{BB962C8B-B14F-4D97-AF65-F5344CB8AC3E}">
        <p14:creationId xmlns:p14="http://schemas.microsoft.com/office/powerpoint/2010/main" val="3377039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680E-1251-4E88-9CE9-E5BDEBFFC92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A3E6E3F-39DC-4D36-878A-431FB6DD23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4CECC9-6838-438A-A885-9035B960D54B}"/>
              </a:ext>
            </a:extLst>
          </p:cNvPr>
          <p:cNvSpPr>
            <a:spLocks noGrp="1"/>
          </p:cNvSpPr>
          <p:nvPr>
            <p:ph type="dt" sz="half" idx="10"/>
          </p:nvPr>
        </p:nvSpPr>
        <p:spPr/>
        <p:txBody>
          <a:bodyPr/>
          <a:lstStyle/>
          <a:p>
            <a:fld id="{1C79A8D9-1E97-4019-9727-B23EFDC48933}" type="datetimeFigureOut">
              <a:rPr lang="en-GB" smtClean="0"/>
              <a:t>12/04/2024</a:t>
            </a:fld>
            <a:endParaRPr lang="en-GB"/>
          </a:p>
        </p:txBody>
      </p:sp>
      <p:sp>
        <p:nvSpPr>
          <p:cNvPr id="5" name="Footer Placeholder 4">
            <a:extLst>
              <a:ext uri="{FF2B5EF4-FFF2-40B4-BE49-F238E27FC236}">
                <a16:creationId xmlns:a16="http://schemas.microsoft.com/office/drawing/2014/main" id="{2791E1BD-A669-4393-930C-9CBFBED47F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99EC2A-C1CC-4124-A75F-68017C3EDA61}"/>
              </a:ext>
            </a:extLst>
          </p:cNvPr>
          <p:cNvSpPr>
            <a:spLocks noGrp="1"/>
          </p:cNvSpPr>
          <p:nvPr>
            <p:ph type="sldNum" sz="quarter" idx="12"/>
          </p:nvPr>
        </p:nvSpPr>
        <p:spPr/>
        <p:txBody>
          <a:bodyPr/>
          <a:lstStyle/>
          <a:p>
            <a:fld id="{1A4E0151-976F-472A-88BD-7BE10558250F}" type="slidenum">
              <a:rPr lang="en-GB" smtClean="0"/>
              <a:t>‹#›</a:t>
            </a:fld>
            <a:endParaRPr lang="en-GB"/>
          </a:p>
        </p:txBody>
      </p:sp>
    </p:spTree>
    <p:extLst>
      <p:ext uri="{BB962C8B-B14F-4D97-AF65-F5344CB8AC3E}">
        <p14:creationId xmlns:p14="http://schemas.microsoft.com/office/powerpoint/2010/main" val="99973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585D-E784-43DA-99BA-2C0D3946F9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F4A8BA2-1DB9-4C29-AB8E-6B53268A95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974B1B-3552-40B8-8399-69A3DF222837}"/>
              </a:ext>
            </a:extLst>
          </p:cNvPr>
          <p:cNvSpPr>
            <a:spLocks noGrp="1"/>
          </p:cNvSpPr>
          <p:nvPr>
            <p:ph type="dt" sz="half" idx="10"/>
          </p:nvPr>
        </p:nvSpPr>
        <p:spPr/>
        <p:txBody>
          <a:bodyPr/>
          <a:lstStyle/>
          <a:p>
            <a:fld id="{1C79A8D9-1E97-4019-9727-B23EFDC48933}" type="datetimeFigureOut">
              <a:rPr lang="en-GB" smtClean="0"/>
              <a:t>12/04/2024</a:t>
            </a:fld>
            <a:endParaRPr lang="en-GB"/>
          </a:p>
        </p:txBody>
      </p:sp>
      <p:sp>
        <p:nvSpPr>
          <p:cNvPr id="5" name="Footer Placeholder 4">
            <a:extLst>
              <a:ext uri="{FF2B5EF4-FFF2-40B4-BE49-F238E27FC236}">
                <a16:creationId xmlns:a16="http://schemas.microsoft.com/office/drawing/2014/main" id="{66C74B48-CBFB-4742-9D3B-2D46BC7F49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E8FD04-5944-4F0D-AA77-2A8DB42B633C}"/>
              </a:ext>
            </a:extLst>
          </p:cNvPr>
          <p:cNvSpPr>
            <a:spLocks noGrp="1"/>
          </p:cNvSpPr>
          <p:nvPr>
            <p:ph type="sldNum" sz="quarter" idx="12"/>
          </p:nvPr>
        </p:nvSpPr>
        <p:spPr/>
        <p:txBody>
          <a:bodyPr/>
          <a:lstStyle/>
          <a:p>
            <a:fld id="{1A4E0151-976F-472A-88BD-7BE10558250F}" type="slidenum">
              <a:rPr lang="en-GB" smtClean="0"/>
              <a:t>‹#›</a:t>
            </a:fld>
            <a:endParaRPr lang="en-GB"/>
          </a:p>
        </p:txBody>
      </p:sp>
    </p:spTree>
    <p:extLst>
      <p:ext uri="{BB962C8B-B14F-4D97-AF65-F5344CB8AC3E}">
        <p14:creationId xmlns:p14="http://schemas.microsoft.com/office/powerpoint/2010/main" val="1156422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C957D-B09B-4612-A4BD-2DDDEB2940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128C01-BF4A-4779-BC2C-BE172EB13E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3069D21-4FAB-4B5C-90EE-F475163E6F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33F3EE4-88FB-4034-81EF-76103A0EB234}"/>
              </a:ext>
            </a:extLst>
          </p:cNvPr>
          <p:cNvSpPr>
            <a:spLocks noGrp="1"/>
          </p:cNvSpPr>
          <p:nvPr>
            <p:ph type="dt" sz="half" idx="10"/>
          </p:nvPr>
        </p:nvSpPr>
        <p:spPr/>
        <p:txBody>
          <a:bodyPr/>
          <a:lstStyle/>
          <a:p>
            <a:fld id="{1C79A8D9-1E97-4019-9727-B23EFDC48933}" type="datetimeFigureOut">
              <a:rPr lang="en-GB" smtClean="0"/>
              <a:t>12/04/2024</a:t>
            </a:fld>
            <a:endParaRPr lang="en-GB"/>
          </a:p>
        </p:txBody>
      </p:sp>
      <p:sp>
        <p:nvSpPr>
          <p:cNvPr id="6" name="Footer Placeholder 5">
            <a:extLst>
              <a:ext uri="{FF2B5EF4-FFF2-40B4-BE49-F238E27FC236}">
                <a16:creationId xmlns:a16="http://schemas.microsoft.com/office/drawing/2014/main" id="{3946AF20-F5BD-4BCE-87F4-080A8934C4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F72A33-DD1F-4297-A175-BBE129CF93F4}"/>
              </a:ext>
            </a:extLst>
          </p:cNvPr>
          <p:cNvSpPr>
            <a:spLocks noGrp="1"/>
          </p:cNvSpPr>
          <p:nvPr>
            <p:ph type="sldNum" sz="quarter" idx="12"/>
          </p:nvPr>
        </p:nvSpPr>
        <p:spPr/>
        <p:txBody>
          <a:bodyPr/>
          <a:lstStyle/>
          <a:p>
            <a:fld id="{1A4E0151-976F-472A-88BD-7BE10558250F}" type="slidenum">
              <a:rPr lang="en-GB" smtClean="0"/>
              <a:t>‹#›</a:t>
            </a:fld>
            <a:endParaRPr lang="en-GB"/>
          </a:p>
        </p:txBody>
      </p:sp>
    </p:spTree>
    <p:extLst>
      <p:ext uri="{BB962C8B-B14F-4D97-AF65-F5344CB8AC3E}">
        <p14:creationId xmlns:p14="http://schemas.microsoft.com/office/powerpoint/2010/main" val="8030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F9F0-A8AD-49C1-9EE3-FEF8C01D0C3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A9BA3B-5121-4EDA-86DD-902B0AB5DA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E64879-8B97-49C9-938B-B31EAD8C29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26822E-2DED-40D2-B492-213C0FFD8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B6FEEE-6AFF-4EEE-926D-3615D893DC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068FD88-B871-46DA-9E2A-01D930730564}"/>
              </a:ext>
            </a:extLst>
          </p:cNvPr>
          <p:cNvSpPr>
            <a:spLocks noGrp="1"/>
          </p:cNvSpPr>
          <p:nvPr>
            <p:ph type="dt" sz="half" idx="10"/>
          </p:nvPr>
        </p:nvSpPr>
        <p:spPr/>
        <p:txBody>
          <a:bodyPr/>
          <a:lstStyle/>
          <a:p>
            <a:fld id="{1C79A8D9-1E97-4019-9727-B23EFDC48933}" type="datetimeFigureOut">
              <a:rPr lang="en-GB" smtClean="0"/>
              <a:t>12/04/2024</a:t>
            </a:fld>
            <a:endParaRPr lang="en-GB"/>
          </a:p>
        </p:txBody>
      </p:sp>
      <p:sp>
        <p:nvSpPr>
          <p:cNvPr id="8" name="Footer Placeholder 7">
            <a:extLst>
              <a:ext uri="{FF2B5EF4-FFF2-40B4-BE49-F238E27FC236}">
                <a16:creationId xmlns:a16="http://schemas.microsoft.com/office/drawing/2014/main" id="{7775D2B2-0B00-4797-97A2-20AC746815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0C4448F-0030-478F-848E-31695DC5D65F}"/>
              </a:ext>
            </a:extLst>
          </p:cNvPr>
          <p:cNvSpPr>
            <a:spLocks noGrp="1"/>
          </p:cNvSpPr>
          <p:nvPr>
            <p:ph type="sldNum" sz="quarter" idx="12"/>
          </p:nvPr>
        </p:nvSpPr>
        <p:spPr/>
        <p:txBody>
          <a:bodyPr/>
          <a:lstStyle/>
          <a:p>
            <a:fld id="{1A4E0151-976F-472A-88BD-7BE10558250F}" type="slidenum">
              <a:rPr lang="en-GB" smtClean="0"/>
              <a:t>‹#›</a:t>
            </a:fld>
            <a:endParaRPr lang="en-GB"/>
          </a:p>
        </p:txBody>
      </p:sp>
    </p:spTree>
    <p:extLst>
      <p:ext uri="{BB962C8B-B14F-4D97-AF65-F5344CB8AC3E}">
        <p14:creationId xmlns:p14="http://schemas.microsoft.com/office/powerpoint/2010/main" val="13922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E15-7128-4000-898C-CFBCB929D6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35C8E4C-26C3-4DB9-B295-8BB1F84E12FC}"/>
              </a:ext>
            </a:extLst>
          </p:cNvPr>
          <p:cNvSpPr>
            <a:spLocks noGrp="1"/>
          </p:cNvSpPr>
          <p:nvPr>
            <p:ph type="dt" sz="half" idx="10"/>
          </p:nvPr>
        </p:nvSpPr>
        <p:spPr/>
        <p:txBody>
          <a:bodyPr/>
          <a:lstStyle/>
          <a:p>
            <a:fld id="{1C79A8D9-1E97-4019-9727-B23EFDC48933}" type="datetimeFigureOut">
              <a:rPr lang="en-GB" smtClean="0"/>
              <a:t>12/04/2024</a:t>
            </a:fld>
            <a:endParaRPr lang="en-GB"/>
          </a:p>
        </p:txBody>
      </p:sp>
      <p:sp>
        <p:nvSpPr>
          <p:cNvPr id="4" name="Footer Placeholder 3">
            <a:extLst>
              <a:ext uri="{FF2B5EF4-FFF2-40B4-BE49-F238E27FC236}">
                <a16:creationId xmlns:a16="http://schemas.microsoft.com/office/drawing/2014/main" id="{0A4B9FBA-4AAF-4692-93FD-B252C65C098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577B40A-37E0-47C7-9D0D-5ED43747E5A6}"/>
              </a:ext>
            </a:extLst>
          </p:cNvPr>
          <p:cNvSpPr>
            <a:spLocks noGrp="1"/>
          </p:cNvSpPr>
          <p:nvPr>
            <p:ph type="sldNum" sz="quarter" idx="12"/>
          </p:nvPr>
        </p:nvSpPr>
        <p:spPr/>
        <p:txBody>
          <a:bodyPr/>
          <a:lstStyle/>
          <a:p>
            <a:fld id="{1A4E0151-976F-472A-88BD-7BE10558250F}" type="slidenum">
              <a:rPr lang="en-GB" smtClean="0"/>
              <a:t>‹#›</a:t>
            </a:fld>
            <a:endParaRPr lang="en-GB"/>
          </a:p>
        </p:txBody>
      </p:sp>
    </p:spTree>
    <p:extLst>
      <p:ext uri="{BB962C8B-B14F-4D97-AF65-F5344CB8AC3E}">
        <p14:creationId xmlns:p14="http://schemas.microsoft.com/office/powerpoint/2010/main" val="2394345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D1B26D-8ACF-487F-85A5-4307DD2A5EBB}"/>
              </a:ext>
            </a:extLst>
          </p:cNvPr>
          <p:cNvSpPr>
            <a:spLocks noGrp="1"/>
          </p:cNvSpPr>
          <p:nvPr>
            <p:ph type="dt" sz="half" idx="10"/>
          </p:nvPr>
        </p:nvSpPr>
        <p:spPr/>
        <p:txBody>
          <a:bodyPr/>
          <a:lstStyle/>
          <a:p>
            <a:fld id="{1C79A8D9-1E97-4019-9727-B23EFDC48933}" type="datetimeFigureOut">
              <a:rPr lang="en-GB" smtClean="0"/>
              <a:t>12/04/2024</a:t>
            </a:fld>
            <a:endParaRPr lang="en-GB"/>
          </a:p>
        </p:txBody>
      </p:sp>
      <p:sp>
        <p:nvSpPr>
          <p:cNvPr id="3" name="Footer Placeholder 2">
            <a:extLst>
              <a:ext uri="{FF2B5EF4-FFF2-40B4-BE49-F238E27FC236}">
                <a16:creationId xmlns:a16="http://schemas.microsoft.com/office/drawing/2014/main" id="{A7988A13-8DCA-4153-9148-09E6FCB9E99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9F24F52-416A-4D18-803B-28A1190DBB7B}"/>
              </a:ext>
            </a:extLst>
          </p:cNvPr>
          <p:cNvSpPr>
            <a:spLocks noGrp="1"/>
          </p:cNvSpPr>
          <p:nvPr>
            <p:ph type="sldNum" sz="quarter" idx="12"/>
          </p:nvPr>
        </p:nvSpPr>
        <p:spPr/>
        <p:txBody>
          <a:bodyPr/>
          <a:lstStyle/>
          <a:p>
            <a:fld id="{1A4E0151-976F-472A-88BD-7BE10558250F}" type="slidenum">
              <a:rPr lang="en-GB" smtClean="0"/>
              <a:t>‹#›</a:t>
            </a:fld>
            <a:endParaRPr lang="en-GB"/>
          </a:p>
        </p:txBody>
      </p:sp>
    </p:spTree>
    <p:extLst>
      <p:ext uri="{BB962C8B-B14F-4D97-AF65-F5344CB8AC3E}">
        <p14:creationId xmlns:p14="http://schemas.microsoft.com/office/powerpoint/2010/main" val="3802619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6D63-E160-4AA9-8B2C-3C787CC777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8D7F9AA-46CE-4F44-94F6-11FC2486D7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754ED99-6123-4127-8B4D-F1C473D881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B6ADA-DDA1-4720-B8C1-290EFFD3F06B}"/>
              </a:ext>
            </a:extLst>
          </p:cNvPr>
          <p:cNvSpPr>
            <a:spLocks noGrp="1"/>
          </p:cNvSpPr>
          <p:nvPr>
            <p:ph type="dt" sz="half" idx="10"/>
          </p:nvPr>
        </p:nvSpPr>
        <p:spPr/>
        <p:txBody>
          <a:bodyPr/>
          <a:lstStyle/>
          <a:p>
            <a:fld id="{1C79A8D9-1E97-4019-9727-B23EFDC48933}" type="datetimeFigureOut">
              <a:rPr lang="en-GB" smtClean="0"/>
              <a:t>12/04/2024</a:t>
            </a:fld>
            <a:endParaRPr lang="en-GB"/>
          </a:p>
        </p:txBody>
      </p:sp>
      <p:sp>
        <p:nvSpPr>
          <p:cNvPr id="6" name="Footer Placeholder 5">
            <a:extLst>
              <a:ext uri="{FF2B5EF4-FFF2-40B4-BE49-F238E27FC236}">
                <a16:creationId xmlns:a16="http://schemas.microsoft.com/office/drawing/2014/main" id="{FF80BEBF-B86B-4D3A-86F6-5461205676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13B42E-1E61-4474-BB73-8E7AD18D6960}"/>
              </a:ext>
            </a:extLst>
          </p:cNvPr>
          <p:cNvSpPr>
            <a:spLocks noGrp="1"/>
          </p:cNvSpPr>
          <p:nvPr>
            <p:ph type="sldNum" sz="quarter" idx="12"/>
          </p:nvPr>
        </p:nvSpPr>
        <p:spPr/>
        <p:txBody>
          <a:bodyPr/>
          <a:lstStyle/>
          <a:p>
            <a:fld id="{1A4E0151-976F-472A-88BD-7BE10558250F}" type="slidenum">
              <a:rPr lang="en-GB" smtClean="0"/>
              <a:t>‹#›</a:t>
            </a:fld>
            <a:endParaRPr lang="en-GB"/>
          </a:p>
        </p:txBody>
      </p:sp>
    </p:spTree>
    <p:extLst>
      <p:ext uri="{BB962C8B-B14F-4D97-AF65-F5344CB8AC3E}">
        <p14:creationId xmlns:p14="http://schemas.microsoft.com/office/powerpoint/2010/main" val="1108415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63E7-720C-42EE-AAFD-1EF427DF6F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2D9CCDA-5E54-4382-89FB-56A7646003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FC1E856-4406-4536-9A25-82A6C29CE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85955-5AAE-4CEC-B0CC-B5BE2B2B533B}"/>
              </a:ext>
            </a:extLst>
          </p:cNvPr>
          <p:cNvSpPr>
            <a:spLocks noGrp="1"/>
          </p:cNvSpPr>
          <p:nvPr>
            <p:ph type="dt" sz="half" idx="10"/>
          </p:nvPr>
        </p:nvSpPr>
        <p:spPr/>
        <p:txBody>
          <a:bodyPr/>
          <a:lstStyle/>
          <a:p>
            <a:fld id="{1C79A8D9-1E97-4019-9727-B23EFDC48933}" type="datetimeFigureOut">
              <a:rPr lang="en-GB" smtClean="0"/>
              <a:t>12/04/2024</a:t>
            </a:fld>
            <a:endParaRPr lang="en-GB"/>
          </a:p>
        </p:txBody>
      </p:sp>
      <p:sp>
        <p:nvSpPr>
          <p:cNvPr id="6" name="Footer Placeholder 5">
            <a:extLst>
              <a:ext uri="{FF2B5EF4-FFF2-40B4-BE49-F238E27FC236}">
                <a16:creationId xmlns:a16="http://schemas.microsoft.com/office/drawing/2014/main" id="{24779E85-6A81-479B-AB21-F288298909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E0CADF-264C-41F8-B088-7B8DB4B4F41B}"/>
              </a:ext>
            </a:extLst>
          </p:cNvPr>
          <p:cNvSpPr>
            <a:spLocks noGrp="1"/>
          </p:cNvSpPr>
          <p:nvPr>
            <p:ph type="sldNum" sz="quarter" idx="12"/>
          </p:nvPr>
        </p:nvSpPr>
        <p:spPr/>
        <p:txBody>
          <a:bodyPr/>
          <a:lstStyle/>
          <a:p>
            <a:fld id="{1A4E0151-976F-472A-88BD-7BE10558250F}" type="slidenum">
              <a:rPr lang="en-GB" smtClean="0"/>
              <a:t>‹#›</a:t>
            </a:fld>
            <a:endParaRPr lang="en-GB"/>
          </a:p>
        </p:txBody>
      </p:sp>
    </p:spTree>
    <p:extLst>
      <p:ext uri="{BB962C8B-B14F-4D97-AF65-F5344CB8AC3E}">
        <p14:creationId xmlns:p14="http://schemas.microsoft.com/office/powerpoint/2010/main" val="901160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28874-98CA-4F84-AE6E-F421210EA8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A33AD10-B957-4153-8EAA-CD008A623E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443CB5-14BC-47E4-B77B-EEAA455208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9A8D9-1E97-4019-9727-B23EFDC48933}" type="datetimeFigureOut">
              <a:rPr lang="en-GB" smtClean="0"/>
              <a:t>12/04/2024</a:t>
            </a:fld>
            <a:endParaRPr lang="en-GB"/>
          </a:p>
        </p:txBody>
      </p:sp>
      <p:sp>
        <p:nvSpPr>
          <p:cNvPr id="5" name="Footer Placeholder 4">
            <a:extLst>
              <a:ext uri="{FF2B5EF4-FFF2-40B4-BE49-F238E27FC236}">
                <a16:creationId xmlns:a16="http://schemas.microsoft.com/office/drawing/2014/main" id="{FAA052E3-C0F0-41D8-9DAC-D8153B6E76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1F39837-2BB4-4655-A025-46910ED46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E0151-976F-472A-88BD-7BE10558250F}" type="slidenum">
              <a:rPr lang="en-GB" smtClean="0"/>
              <a:t>‹#›</a:t>
            </a:fld>
            <a:endParaRPr lang="en-GB"/>
          </a:p>
        </p:txBody>
      </p:sp>
    </p:spTree>
    <p:extLst>
      <p:ext uri="{BB962C8B-B14F-4D97-AF65-F5344CB8AC3E}">
        <p14:creationId xmlns:p14="http://schemas.microsoft.com/office/powerpoint/2010/main" val="2056245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png"/><Relationship Id="rId3" Type="http://schemas.openxmlformats.org/officeDocument/2006/relationships/image" Target="../media/image50.png"/><Relationship Id="rId7" Type="http://schemas.microsoft.com/office/2007/relationships/hdphoto" Target="../media/hdphoto2.wdp"/><Relationship Id="rId12" Type="http://schemas.microsoft.com/office/2007/relationships/hdphoto" Target="../media/hdphoto4.wdp"/><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5.png"/><Relationship Id="rId5" Type="http://schemas.microsoft.com/office/2007/relationships/hdphoto" Target="../media/hdphoto1.wdp"/><Relationship Id="rId10" Type="http://schemas.openxmlformats.org/officeDocument/2006/relationships/image" Target="../media/image54.png"/><Relationship Id="rId4" Type="http://schemas.openxmlformats.org/officeDocument/2006/relationships/image" Target="../media/image51.png"/><Relationship Id="rId9" Type="http://schemas.microsoft.com/office/2007/relationships/hdphoto" Target="../media/hdphoto3.wdp"/><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10FC-CD3F-4E3B-8C48-523D80D9F8EF}"/>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COVID-19 </a:t>
            </a:r>
          </a:p>
        </p:txBody>
      </p:sp>
      <p:sp>
        <p:nvSpPr>
          <p:cNvPr id="3" name="Subtitle 2">
            <a:extLst>
              <a:ext uri="{FF2B5EF4-FFF2-40B4-BE49-F238E27FC236}">
                <a16:creationId xmlns:a16="http://schemas.microsoft.com/office/drawing/2014/main" id="{CBE00B77-3402-43BE-9C0A-B84038B73559}"/>
              </a:ext>
            </a:extLst>
          </p:cNvPr>
          <p:cNvSpPr>
            <a:spLocks noGrp="1"/>
          </p:cNvSpPr>
          <p:nvPr>
            <p:ph type="subTitle" idx="1"/>
          </p:nvPr>
        </p:nvSpPr>
        <p:spPr>
          <a:xfrm>
            <a:off x="1524000" y="1052666"/>
            <a:ext cx="9144000" cy="1655762"/>
          </a:xfrm>
        </p:spPr>
        <p:txBody>
          <a:bodyPr/>
          <a:lstStyle/>
          <a:p>
            <a:r>
              <a:rPr lang="en-GB" b="0" i="0" dirty="0">
                <a:solidFill>
                  <a:srgbClr val="ECECEC"/>
                </a:solidFill>
                <a:effectLst/>
                <a:latin typeface="Bahnschrift" panose="020B0502040204020203" pitchFamily="34" charset="0"/>
              </a:rPr>
              <a:t>Navigating the World Pandemic (2020-2021)</a:t>
            </a:r>
            <a:endParaRPr lang="en-GB" dirty="0">
              <a:latin typeface="Bahnschrift" panose="020B0502040204020203" pitchFamily="34" charset="0"/>
            </a:endParaRPr>
          </a:p>
        </p:txBody>
      </p:sp>
      <p:pic>
        <p:nvPicPr>
          <p:cNvPr id="5" name="Picture 4">
            <a:extLst>
              <a:ext uri="{FF2B5EF4-FFF2-40B4-BE49-F238E27FC236}">
                <a16:creationId xmlns:a16="http://schemas.microsoft.com/office/drawing/2014/main" id="{AD43D0CC-CA58-40CA-BF42-182FA9F39EE1}"/>
              </a:ext>
            </a:extLst>
          </p:cNvPr>
          <p:cNvPicPr>
            <a:picLocks noChangeAspect="1"/>
          </p:cNvPicPr>
          <p:nvPr/>
        </p:nvPicPr>
        <p:blipFill rotWithShape="1">
          <a:blip r:embed="rId2"/>
          <a:srcRect t="6855" b="1856"/>
          <a:stretch/>
        </p:blipFill>
        <p:spPr>
          <a:xfrm>
            <a:off x="0" y="1434006"/>
            <a:ext cx="12192000" cy="5674974"/>
          </a:xfrm>
          <a:prstGeom prst="rect">
            <a:avLst/>
          </a:prstGeom>
        </p:spPr>
      </p:pic>
      <mc:AlternateContent xmlns:mc="http://schemas.openxmlformats.org/markup-compatibility/2006">
        <mc:Choice xmlns:am3d="http://schemas.microsoft.com/office/drawing/2017/model3d" Requires="am3d">
          <p:graphicFrame>
            <p:nvGraphicFramePr>
              <p:cNvPr id="7" name="3D Model 6" descr="Influenza">
                <a:extLst>
                  <a:ext uri="{FF2B5EF4-FFF2-40B4-BE49-F238E27FC236}">
                    <a16:creationId xmlns:a16="http://schemas.microsoft.com/office/drawing/2014/main" id="{ADA15EF7-117E-41AC-8B79-D07A7C8B567F}"/>
                  </a:ext>
                </a:extLst>
              </p:cNvPr>
              <p:cNvGraphicFramePr>
                <a:graphicFrameLocks noChangeAspect="1"/>
              </p:cNvGraphicFramePr>
              <p:nvPr>
                <p:extLst>
                  <p:ext uri="{D42A27DB-BD31-4B8C-83A1-F6EECF244321}">
                    <p14:modId xmlns:p14="http://schemas.microsoft.com/office/powerpoint/2010/main" val="260329561"/>
                  </p:ext>
                </p:extLst>
              </p:nvPr>
            </p:nvGraphicFramePr>
            <p:xfrm>
              <a:off x="1656427" y="2708428"/>
              <a:ext cx="407707" cy="388744"/>
            </p:xfrm>
            <a:graphic>
              <a:graphicData uri="http://schemas.microsoft.com/office/drawing/2017/model3d">
                <am3d:model3d r:embed="rId3">
                  <am3d:spPr>
                    <a:xfrm>
                      <a:off x="0" y="0"/>
                      <a:ext cx="407707" cy="388744"/>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5656910" ay="-357461" az="3251434"/>
                    <am3d:postTrans dx="0" dy="0" dz="0"/>
                  </am3d:trans>
                  <am3d:raster rName="Office3DRenderer" rVer="16.0.8326">
                    <am3d:blip r:embed="rId4"/>
                  </am3d:raster>
                  <am3d:objViewport viewportSz="5783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Influenza">
                <a:extLst>
                  <a:ext uri="{FF2B5EF4-FFF2-40B4-BE49-F238E27FC236}">
                    <a16:creationId xmlns:a16="http://schemas.microsoft.com/office/drawing/2014/main" id="{ADA15EF7-117E-41AC-8B79-D07A7C8B567F}"/>
                  </a:ext>
                </a:extLst>
              </p:cNvPr>
              <p:cNvPicPr>
                <a:picLocks noGrp="1" noRot="1" noChangeAspect="1" noMove="1" noResize="1" noEditPoints="1" noAdjustHandles="1" noChangeArrowheads="1" noChangeShapeType="1" noCrop="1"/>
              </p:cNvPicPr>
              <p:nvPr/>
            </p:nvPicPr>
            <p:blipFill>
              <a:blip r:embed="rId4"/>
              <a:stretch>
                <a:fillRect/>
              </a:stretch>
            </p:blipFill>
            <p:spPr>
              <a:xfrm>
                <a:off x="1656427" y="2708428"/>
                <a:ext cx="407707" cy="388744"/>
              </a:xfrm>
              <a:prstGeom prst="rect">
                <a:avLst/>
              </a:prstGeom>
            </p:spPr>
          </p:pic>
        </mc:Fallback>
      </mc:AlternateContent>
      <p:sp>
        <p:nvSpPr>
          <p:cNvPr id="6" name="Subtitle 2">
            <a:extLst>
              <a:ext uri="{FF2B5EF4-FFF2-40B4-BE49-F238E27FC236}">
                <a16:creationId xmlns:a16="http://schemas.microsoft.com/office/drawing/2014/main" id="{EC00919B-79B1-40C3-AFE0-B3AD1DABD050}"/>
              </a:ext>
            </a:extLst>
          </p:cNvPr>
          <p:cNvSpPr txBox="1">
            <a:spLocks/>
          </p:cNvSpPr>
          <p:nvPr/>
        </p:nvSpPr>
        <p:spPr>
          <a:xfrm>
            <a:off x="10668001" y="6515265"/>
            <a:ext cx="1523999" cy="14709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600" dirty="0">
                <a:solidFill>
                  <a:schemeClr val="bg1">
                    <a:lumMod val="50000"/>
                  </a:schemeClr>
                </a:solidFill>
                <a:latin typeface="Agency FB" panose="020B0503020202020204" pitchFamily="34" charset="0"/>
              </a:rPr>
              <a:t>The Alpha Data Science Team</a:t>
            </a:r>
          </a:p>
        </p:txBody>
      </p:sp>
      <p:pic>
        <p:nvPicPr>
          <p:cNvPr id="11268" name="Picture 4" descr="Wolfson College Students’ Association – (WCSA)">
            <a:extLst>
              <a:ext uri="{FF2B5EF4-FFF2-40B4-BE49-F238E27FC236}">
                <a16:creationId xmlns:a16="http://schemas.microsoft.com/office/drawing/2014/main" id="{A0EAEDCF-2CDC-47AB-A3D4-A5CBA7D6E9E0}"/>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57019" y="5636945"/>
            <a:ext cx="1145962" cy="97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264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2660031385"/>
                  </p:ext>
                </p:extLst>
              </p:nvPr>
            </p:nvGraphicFramePr>
            <p:xfrm>
              <a:off x="11067244" y="2530172"/>
              <a:ext cx="3484243" cy="3560402"/>
            </p:xfrm>
            <a:graphic>
              <a:graphicData uri="http://schemas.microsoft.com/office/drawing/2017/model3d">
                <am3d:model3d r:embed="rId2">
                  <am3d:spPr>
                    <a:xfrm>
                      <a:off x="0" y="0"/>
                      <a:ext cx="3484243" cy="3560402"/>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5434835" ay="-2450" az="245605"/>
                    <am3d:postTrans dx="0" dy="0" dz="0"/>
                  </am3d:trans>
                  <am3d:raster rName="Office3DRenderer" rVer="16.0.8326">
                    <am3d:blip r:embed="rId3"/>
                  </am3d:raster>
                  <am3d:objViewport viewportSz="64544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1067244" y="2530172"/>
                <a:ext cx="3484243" cy="3560402"/>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1204411" y="1229435"/>
            <a:ext cx="10582184" cy="5175680"/>
          </a:xfrm>
        </p:spPr>
        <p:txBody>
          <a:bodyPr/>
          <a:lstStyle/>
          <a:p>
            <a:pPr algn="l"/>
            <a:r>
              <a:rPr lang="en-GB" dirty="0">
                <a:solidFill>
                  <a:schemeClr val="bg1"/>
                </a:solidFill>
                <a:latin typeface="Bahnschrift" panose="020B0502040204020203" pitchFamily="34" charset="0"/>
              </a:rPr>
              <a:t>4. What are the Top 10 Countries with the highest Cases &amp; Deaths?</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normAutofit fontScale="90000"/>
          </a:bodyPr>
          <a:lstStyle/>
          <a:p>
            <a:r>
              <a:rPr lang="en-GB" dirty="0">
                <a:solidFill>
                  <a:srgbClr val="FFC000"/>
                </a:solidFill>
                <a:latin typeface="Bahnschrift Condensed" panose="020B0502040204020203" pitchFamily="34" charset="0"/>
              </a:rPr>
              <a:t>Top 10 Countries with the Cases/Deaths</a:t>
            </a:r>
          </a:p>
        </p:txBody>
      </p:sp>
      <p:pic>
        <p:nvPicPr>
          <p:cNvPr id="3" name="Picture 2">
            <a:extLst>
              <a:ext uri="{FF2B5EF4-FFF2-40B4-BE49-F238E27FC236}">
                <a16:creationId xmlns:a16="http://schemas.microsoft.com/office/drawing/2014/main" id="{2C9B1A13-6B8F-4822-B22C-77DD8E572B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640" y="1775534"/>
            <a:ext cx="7253410" cy="4918228"/>
          </a:xfrm>
          <a:prstGeom prst="rect">
            <a:avLst/>
          </a:prstGeom>
        </p:spPr>
      </p:pic>
      <p:sp>
        <p:nvSpPr>
          <p:cNvPr id="7" name="Subtitle 2">
            <a:extLst>
              <a:ext uri="{FF2B5EF4-FFF2-40B4-BE49-F238E27FC236}">
                <a16:creationId xmlns:a16="http://schemas.microsoft.com/office/drawing/2014/main" id="{B71A0A1F-F434-4C60-A0C6-9637E81507B5}"/>
              </a:ext>
            </a:extLst>
          </p:cNvPr>
          <p:cNvSpPr txBox="1">
            <a:spLocks/>
          </p:cNvSpPr>
          <p:nvPr/>
        </p:nvSpPr>
        <p:spPr>
          <a:xfrm>
            <a:off x="7532704" y="5337452"/>
            <a:ext cx="4351545" cy="8966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GB" sz="1400" i="1" dirty="0">
                <a:solidFill>
                  <a:schemeClr val="bg1"/>
                </a:solidFill>
                <a:latin typeface="Bahnschrift" panose="020B0502040204020203" pitchFamily="34" charset="0"/>
              </a:rPr>
              <a:t>NOTE: </a:t>
            </a:r>
            <a:r>
              <a:rPr lang="en-GB" sz="1400" i="1" dirty="0">
                <a:solidFill>
                  <a:schemeClr val="bg1">
                    <a:lumMod val="75000"/>
                  </a:schemeClr>
                </a:solidFill>
                <a:latin typeface="Bahnschrift" panose="020B0502040204020203" pitchFamily="34" charset="0"/>
              </a:rPr>
              <a:t>(The bar chart represents total cases, while the line chart with markers indicates total deaths for these countries)</a:t>
            </a:r>
          </a:p>
        </p:txBody>
      </p:sp>
      <p:sp>
        <p:nvSpPr>
          <p:cNvPr id="10" name="Subtitle 2">
            <a:extLst>
              <a:ext uri="{FF2B5EF4-FFF2-40B4-BE49-F238E27FC236}">
                <a16:creationId xmlns:a16="http://schemas.microsoft.com/office/drawing/2014/main" id="{52A1F5F9-F5E8-4927-809A-2022FFC4EA1A}"/>
              </a:ext>
            </a:extLst>
          </p:cNvPr>
          <p:cNvSpPr txBox="1">
            <a:spLocks/>
          </p:cNvSpPr>
          <p:nvPr/>
        </p:nvSpPr>
        <p:spPr>
          <a:xfrm>
            <a:off x="7449110" y="2057154"/>
            <a:ext cx="4323424" cy="2991651"/>
          </a:xfrm>
          <a:prstGeom prst="rect">
            <a:avLst/>
          </a:prstGeom>
          <a:ln>
            <a:noFill/>
          </a:ln>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GB" sz="2200" dirty="0">
                <a:solidFill>
                  <a:srgbClr val="FFFF00"/>
                </a:solidFill>
                <a:latin typeface="Bahnschrift" panose="020B0502040204020203" pitchFamily="34" charset="0"/>
              </a:rPr>
              <a:t>Insights</a:t>
            </a:r>
          </a:p>
          <a:p>
            <a:pPr marL="342900" indent="-342900" algn="l">
              <a:lnSpc>
                <a:spcPct val="100000"/>
              </a:lnSpc>
              <a:buFont typeface="Arial" panose="020B0604020202020204" pitchFamily="34" charset="0"/>
              <a:buChar char="•"/>
            </a:pPr>
            <a:r>
              <a:rPr lang="en-GB" sz="2200" dirty="0">
                <a:solidFill>
                  <a:schemeClr val="bg1">
                    <a:lumMod val="75000"/>
                  </a:schemeClr>
                </a:solidFill>
                <a:latin typeface="Bahnschrift" panose="020B0502040204020203" pitchFamily="34" charset="0"/>
              </a:rPr>
              <a:t>U.S.A </a:t>
            </a:r>
            <a:r>
              <a:rPr lang="en-GB" sz="2200" dirty="0">
                <a:solidFill>
                  <a:schemeClr val="bg1"/>
                </a:solidFill>
                <a:latin typeface="Bahnschrift" panose="020B0502040204020203" pitchFamily="34" charset="0"/>
              </a:rPr>
              <a:t>and </a:t>
            </a:r>
            <a:r>
              <a:rPr lang="en-GB" sz="2200" dirty="0">
                <a:solidFill>
                  <a:schemeClr val="bg1">
                    <a:lumMod val="75000"/>
                  </a:schemeClr>
                </a:solidFill>
                <a:latin typeface="Bahnschrift" panose="020B0502040204020203" pitchFamily="34" charset="0"/>
              </a:rPr>
              <a:t>India</a:t>
            </a:r>
            <a:r>
              <a:rPr lang="en-GB" sz="2200" dirty="0">
                <a:solidFill>
                  <a:schemeClr val="bg1"/>
                </a:solidFill>
                <a:latin typeface="Bahnschrift" panose="020B0502040204020203" pitchFamily="34" charset="0"/>
              </a:rPr>
              <a:t> have the highest Total number of Cases and Deaths</a:t>
            </a:r>
          </a:p>
        </p:txBody>
      </p:sp>
    </p:spTree>
    <p:extLst>
      <p:ext uri="{BB962C8B-B14F-4D97-AF65-F5344CB8AC3E}">
        <p14:creationId xmlns:p14="http://schemas.microsoft.com/office/powerpoint/2010/main" val="2521127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2001066510"/>
                  </p:ext>
                </p:extLst>
              </p:nvPr>
            </p:nvGraphicFramePr>
            <p:xfrm>
              <a:off x="-5175574" y="-5539447"/>
              <a:ext cx="6217940" cy="6312872"/>
            </p:xfrm>
            <a:graphic>
              <a:graphicData uri="http://schemas.microsoft.com/office/drawing/2017/model3d">
                <am3d:model3d r:embed="rId2">
                  <am3d:spPr>
                    <a:xfrm>
                      <a:off x="0" y="0"/>
                      <a:ext cx="6217940" cy="6312872"/>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3802002" ay="-1143230" az="1983711"/>
                    <am3d:postTrans dx="0" dy="0" dz="0"/>
                  </am3d:trans>
                  <am3d:raster rName="Office3DRenderer" rVer="16.0.8326">
                    <am3d:blip r:embed="rId3"/>
                  </am3d:raster>
                  <am3d:objViewport viewportSz="112967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5175574" y="-5539447"/>
                <a:ext cx="6217940" cy="6312872"/>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1204411" y="1229435"/>
            <a:ext cx="10582184" cy="5175680"/>
          </a:xfrm>
        </p:spPr>
        <p:txBody>
          <a:bodyPr/>
          <a:lstStyle/>
          <a:p>
            <a:pPr algn="l">
              <a:lnSpc>
                <a:spcPct val="100000"/>
              </a:lnSpc>
            </a:pPr>
            <a:r>
              <a:rPr lang="en-GB" dirty="0">
                <a:solidFill>
                  <a:schemeClr val="bg1"/>
                </a:solidFill>
                <a:latin typeface="Bahnschrift" panose="020B0502040204020203" pitchFamily="34" charset="0"/>
              </a:rPr>
              <a:t>4. How do COVID-19 cases and deaths vary globally?</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Global Cases/Deaths Distribution</a:t>
            </a:r>
          </a:p>
        </p:txBody>
      </p:sp>
      <p:pic>
        <p:nvPicPr>
          <p:cNvPr id="3" name="Picture 2">
            <a:extLst>
              <a:ext uri="{FF2B5EF4-FFF2-40B4-BE49-F238E27FC236}">
                <a16:creationId xmlns:a16="http://schemas.microsoft.com/office/drawing/2014/main" id="{AC1954BE-AFA5-4885-989C-9F41F4EA5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85416"/>
            <a:ext cx="6096000" cy="3956091"/>
          </a:xfrm>
          <a:prstGeom prst="rect">
            <a:avLst/>
          </a:prstGeom>
        </p:spPr>
      </p:pic>
      <p:pic>
        <p:nvPicPr>
          <p:cNvPr id="5" name="Picture 4">
            <a:extLst>
              <a:ext uri="{FF2B5EF4-FFF2-40B4-BE49-F238E27FC236}">
                <a16:creationId xmlns:a16="http://schemas.microsoft.com/office/drawing/2014/main" id="{5CB29060-7544-4641-A335-988D1A022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885416"/>
            <a:ext cx="6096000" cy="3956091"/>
          </a:xfrm>
          <a:prstGeom prst="rect">
            <a:avLst/>
          </a:prstGeom>
        </p:spPr>
      </p:pic>
      <p:sp>
        <p:nvSpPr>
          <p:cNvPr id="10" name="Subtitle 2">
            <a:extLst>
              <a:ext uri="{FF2B5EF4-FFF2-40B4-BE49-F238E27FC236}">
                <a16:creationId xmlns:a16="http://schemas.microsoft.com/office/drawing/2014/main" id="{D94D8A2C-C00D-44B4-A420-F82FF0BF6040}"/>
              </a:ext>
            </a:extLst>
          </p:cNvPr>
          <p:cNvSpPr txBox="1">
            <a:spLocks/>
          </p:cNvSpPr>
          <p:nvPr/>
        </p:nvSpPr>
        <p:spPr>
          <a:xfrm>
            <a:off x="405405" y="6133562"/>
            <a:ext cx="11703737" cy="6401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GB" sz="1400" i="1" dirty="0">
                <a:solidFill>
                  <a:schemeClr val="bg1"/>
                </a:solidFill>
                <a:latin typeface="Bahnschrift" panose="020B0502040204020203" pitchFamily="34" charset="0"/>
              </a:rPr>
              <a:t>NOTE: </a:t>
            </a:r>
            <a:r>
              <a:rPr lang="en-GB" sz="1400" i="1" dirty="0">
                <a:solidFill>
                  <a:schemeClr val="bg1">
                    <a:lumMod val="75000"/>
                  </a:schemeClr>
                </a:solidFill>
                <a:latin typeface="Bahnschrift" panose="020B0502040204020203" pitchFamily="34" charset="0"/>
              </a:rPr>
              <a:t>(The red dots indicate the number of deaths and cases that occurred in each country. They don't indicate the area or zone of spreading)</a:t>
            </a:r>
          </a:p>
        </p:txBody>
      </p:sp>
    </p:spTree>
    <p:extLst>
      <p:ext uri="{BB962C8B-B14F-4D97-AF65-F5344CB8AC3E}">
        <p14:creationId xmlns:p14="http://schemas.microsoft.com/office/powerpoint/2010/main" val="2691937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1931966829"/>
                  </p:ext>
                </p:extLst>
              </p:nvPr>
            </p:nvGraphicFramePr>
            <p:xfrm>
              <a:off x="10294173" y="326068"/>
              <a:ext cx="4341500" cy="4341501"/>
            </p:xfrm>
            <a:graphic>
              <a:graphicData uri="http://schemas.microsoft.com/office/drawing/2017/model3d">
                <am3d:model3d r:embed="rId2">
                  <am3d:spPr>
                    <a:xfrm>
                      <a:off x="0" y="0"/>
                      <a:ext cx="4341500" cy="4341501"/>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5349987" ay="-54240" az="2835095"/>
                    <am3d:postTrans dx="0" dy="0" dz="0"/>
                  </am3d:trans>
                  <am3d:raster rName="Office3DRenderer" rVer="16.0.8326">
                    <am3d:blip r:embed="rId3"/>
                  </am3d:raster>
                  <am3d:objViewport viewportSz="78832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0294173" y="326068"/>
                <a:ext cx="4341500" cy="4341501"/>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1204411" y="1229435"/>
            <a:ext cx="10582184" cy="5175680"/>
          </a:xfrm>
        </p:spPr>
        <p:txBody>
          <a:bodyPr/>
          <a:lstStyle/>
          <a:p>
            <a:pPr>
              <a:lnSpc>
                <a:spcPct val="100000"/>
              </a:lnSpc>
            </a:pPr>
            <a:r>
              <a:rPr lang="en-GB" dirty="0">
                <a:solidFill>
                  <a:schemeClr val="bg1"/>
                </a:solidFill>
                <a:latin typeface="Bahnschrift" panose="020B0502040204020203" pitchFamily="34" charset="0"/>
              </a:rPr>
              <a:t>5. What is the Total number of Corona's Deaths &amp; Cases?</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Total Cases/Deaths</a:t>
            </a:r>
          </a:p>
        </p:txBody>
      </p:sp>
      <p:pic>
        <p:nvPicPr>
          <p:cNvPr id="7" name="Picture 6">
            <a:extLst>
              <a:ext uri="{FF2B5EF4-FFF2-40B4-BE49-F238E27FC236}">
                <a16:creationId xmlns:a16="http://schemas.microsoft.com/office/drawing/2014/main" id="{2A779725-DC8D-4E8B-8065-8392E2618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405" y="2130956"/>
            <a:ext cx="3220805" cy="3497610"/>
          </a:xfrm>
          <a:prstGeom prst="rect">
            <a:avLst/>
          </a:prstGeom>
        </p:spPr>
      </p:pic>
      <p:pic>
        <p:nvPicPr>
          <p:cNvPr id="10" name="Picture 9">
            <a:extLst>
              <a:ext uri="{FF2B5EF4-FFF2-40B4-BE49-F238E27FC236}">
                <a16:creationId xmlns:a16="http://schemas.microsoft.com/office/drawing/2014/main" id="{B2D61CB1-5AFD-4D23-A3EB-D8A6B9C4AF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5413" y="2654739"/>
            <a:ext cx="3427758" cy="3497610"/>
          </a:xfrm>
          <a:prstGeom prst="rect">
            <a:avLst/>
          </a:prstGeom>
        </p:spPr>
      </p:pic>
      <p:sp>
        <p:nvSpPr>
          <p:cNvPr id="14" name="Subtitle 2">
            <a:extLst>
              <a:ext uri="{FF2B5EF4-FFF2-40B4-BE49-F238E27FC236}">
                <a16:creationId xmlns:a16="http://schemas.microsoft.com/office/drawing/2014/main" id="{DE0465B1-8D78-4DF2-AD56-AAB5213DCA5B}"/>
              </a:ext>
            </a:extLst>
          </p:cNvPr>
          <p:cNvSpPr txBox="1">
            <a:spLocks/>
          </p:cNvSpPr>
          <p:nvPr/>
        </p:nvSpPr>
        <p:spPr>
          <a:xfrm>
            <a:off x="7670508" y="4132739"/>
            <a:ext cx="4323424" cy="29916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GB" sz="2200" dirty="0">
                <a:solidFill>
                  <a:srgbClr val="FFFF00"/>
                </a:solidFill>
                <a:latin typeface="Bahnschrift" panose="020B0502040204020203" pitchFamily="34" charset="0"/>
              </a:rPr>
              <a:t>Insights</a:t>
            </a:r>
          </a:p>
          <a:p>
            <a:pPr marL="342900" indent="-342900" algn="l">
              <a:lnSpc>
                <a:spcPct val="100000"/>
              </a:lnSpc>
              <a:buFont typeface="Arial" panose="020B0604020202020204" pitchFamily="34" charset="0"/>
              <a:buChar char="•"/>
            </a:pPr>
            <a:r>
              <a:rPr lang="en-GB" sz="2000" dirty="0">
                <a:solidFill>
                  <a:schemeClr val="bg1">
                    <a:lumMod val="75000"/>
                  </a:schemeClr>
                </a:solidFill>
                <a:latin typeface="Bahnschrift" panose="020B0502040204020203" pitchFamily="34" charset="0"/>
              </a:rPr>
              <a:t>Asia</a:t>
            </a:r>
            <a:r>
              <a:rPr lang="en-GB" sz="2000" dirty="0">
                <a:solidFill>
                  <a:schemeClr val="bg1"/>
                </a:solidFill>
                <a:latin typeface="Bahnschrift" panose="020B0502040204020203" pitchFamily="34" charset="0"/>
              </a:rPr>
              <a:t> and </a:t>
            </a:r>
            <a:r>
              <a:rPr lang="en-GB" sz="2000" dirty="0">
                <a:solidFill>
                  <a:schemeClr val="bg1">
                    <a:lumMod val="75000"/>
                  </a:schemeClr>
                </a:solidFill>
                <a:latin typeface="Bahnschrift" panose="020B0502040204020203" pitchFamily="34" charset="0"/>
              </a:rPr>
              <a:t>North America </a:t>
            </a:r>
            <a:r>
              <a:rPr lang="en-GB" sz="2000" dirty="0">
                <a:solidFill>
                  <a:schemeClr val="bg1"/>
                </a:solidFill>
                <a:latin typeface="Bahnschrift" panose="020B0502040204020203" pitchFamily="34" charset="0"/>
              </a:rPr>
              <a:t>reports the highest number of cases and deaths.</a:t>
            </a:r>
          </a:p>
        </p:txBody>
      </p:sp>
    </p:spTree>
    <p:extLst>
      <p:ext uri="{BB962C8B-B14F-4D97-AF65-F5344CB8AC3E}">
        <p14:creationId xmlns:p14="http://schemas.microsoft.com/office/powerpoint/2010/main" val="189500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235986265"/>
                  </p:ext>
                </p:extLst>
              </p:nvPr>
            </p:nvGraphicFramePr>
            <p:xfrm>
              <a:off x="-1447952" y="6848508"/>
              <a:ext cx="1091359" cy="1110339"/>
            </p:xfrm>
            <a:graphic>
              <a:graphicData uri="http://schemas.microsoft.com/office/drawing/2017/model3d">
                <am3d:model3d r:embed="rId2">
                  <am3d:spPr>
                    <a:xfrm>
                      <a:off x="0" y="0"/>
                      <a:ext cx="1091359" cy="1110339"/>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6786568" ay="-1182768" az="8500483"/>
                    <am3d:postTrans dx="0" dy="0" dz="0"/>
                  </am3d:trans>
                  <am3d:raster rName="Office3DRenderer" rVer="16.0.8326">
                    <am3d:blip r:embed="rId3"/>
                  </am3d:raster>
                  <am3d:objViewport viewportSz="18885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447952" y="6848508"/>
                <a:ext cx="1091359" cy="1110339"/>
              </a:xfrm>
              <a:prstGeom prst="rect">
                <a:avLst/>
              </a:prstGeom>
            </p:spPr>
          </p:pic>
        </mc:Fallback>
      </mc:AlternateContent>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804117" y="258049"/>
            <a:ext cx="10582184" cy="1052666"/>
          </a:xfrm>
        </p:spPr>
        <p:txBody>
          <a:bodyPr>
            <a:normAutofit fontScale="90000"/>
          </a:bodyPr>
          <a:lstStyle/>
          <a:p>
            <a:r>
              <a:rPr lang="en-GB" dirty="0">
                <a:solidFill>
                  <a:srgbClr val="FFC000"/>
                </a:solidFill>
                <a:latin typeface="Bahnschrift Condensed" panose="020B0502040204020203" pitchFamily="34" charset="0"/>
              </a:rPr>
              <a:t>Can we predict next month's COVID-19 Cases?</a:t>
            </a:r>
          </a:p>
        </p:txBody>
      </p:sp>
      <p:sp>
        <p:nvSpPr>
          <p:cNvPr id="5" name="Subtitle 2">
            <a:extLst>
              <a:ext uri="{FF2B5EF4-FFF2-40B4-BE49-F238E27FC236}">
                <a16:creationId xmlns:a16="http://schemas.microsoft.com/office/drawing/2014/main" id="{C4530759-F52A-41CE-A574-0ACD5F50A78F}"/>
              </a:ext>
            </a:extLst>
          </p:cNvPr>
          <p:cNvSpPr txBox="1">
            <a:spLocks/>
          </p:cNvSpPr>
          <p:nvPr/>
        </p:nvSpPr>
        <p:spPr>
          <a:xfrm>
            <a:off x="1135887" y="2197717"/>
            <a:ext cx="9918640" cy="394208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solidFill>
                  <a:schemeClr val="bg1"/>
                </a:solidFill>
                <a:latin typeface="Bahnschrift" panose="020B0502040204020203" pitchFamily="34" charset="0"/>
              </a:rPr>
              <a:t>After applying </a:t>
            </a:r>
            <a:r>
              <a:rPr lang="en-GB" dirty="0">
                <a:solidFill>
                  <a:schemeClr val="tx1">
                    <a:lumMod val="65000"/>
                    <a:lumOff val="35000"/>
                  </a:schemeClr>
                </a:solidFill>
                <a:latin typeface="Bahnschrift" panose="020B0502040204020203" pitchFamily="34" charset="0"/>
              </a:rPr>
              <a:t>Linear Regression </a:t>
            </a:r>
            <a:r>
              <a:rPr lang="en-GB" dirty="0">
                <a:solidFill>
                  <a:schemeClr val="bg1"/>
                </a:solidFill>
                <a:latin typeface="Bahnschrift" panose="020B0502040204020203" pitchFamily="34" charset="0"/>
              </a:rPr>
              <a:t>to our data, the model performed bad since the nature of the model is not meant to predict time-series tasks</a:t>
            </a:r>
          </a:p>
          <a:p>
            <a:endParaRPr lang="en-GB" dirty="0">
              <a:solidFill>
                <a:schemeClr val="bg1"/>
              </a:solidFill>
              <a:latin typeface="Bahnschrift" panose="020B0502040204020203" pitchFamily="34" charset="0"/>
            </a:endParaRPr>
          </a:p>
          <a:p>
            <a:r>
              <a:rPr lang="en-GB" dirty="0">
                <a:solidFill>
                  <a:schemeClr val="bg1"/>
                </a:solidFill>
                <a:latin typeface="Bahnschrift" panose="020B0502040204020203" pitchFamily="34" charset="0"/>
              </a:rPr>
              <a:t>So to forecast next month's COVID-19 Cases, we've chosen the </a:t>
            </a:r>
            <a:r>
              <a:rPr lang="en-GB" dirty="0">
                <a:solidFill>
                  <a:srgbClr val="00B0F0"/>
                </a:solidFill>
                <a:latin typeface="Bahnschrift" panose="020B0502040204020203" pitchFamily="34" charset="0"/>
              </a:rPr>
              <a:t>Prophet</a:t>
            </a:r>
            <a:r>
              <a:rPr lang="en-GB" dirty="0">
                <a:solidFill>
                  <a:schemeClr val="bg1"/>
                </a:solidFill>
                <a:latin typeface="Bahnschrift" panose="020B0502040204020203" pitchFamily="34" charset="0"/>
              </a:rPr>
              <a:t> model </a:t>
            </a:r>
            <a:r>
              <a:rPr lang="en-GB" dirty="0">
                <a:solidFill>
                  <a:srgbClr val="00B0F0"/>
                </a:solidFill>
                <a:latin typeface="Bahnschrift" panose="020B0502040204020203" pitchFamily="34" charset="0"/>
              </a:rPr>
              <a:t>by</a:t>
            </a:r>
            <a:r>
              <a:rPr lang="en-GB" dirty="0">
                <a:solidFill>
                  <a:schemeClr val="bg1"/>
                </a:solidFill>
                <a:latin typeface="Bahnschrift" panose="020B0502040204020203" pitchFamily="34" charset="0"/>
              </a:rPr>
              <a:t> </a:t>
            </a:r>
            <a:r>
              <a:rPr lang="en-GB" dirty="0">
                <a:solidFill>
                  <a:srgbClr val="00B0F0"/>
                </a:solidFill>
                <a:latin typeface="Bahnschrift" panose="020B0502040204020203" pitchFamily="34" charset="0"/>
              </a:rPr>
              <a:t>Facebook</a:t>
            </a:r>
            <a:r>
              <a:rPr lang="en-GB" dirty="0">
                <a:solidFill>
                  <a:schemeClr val="bg1"/>
                </a:solidFill>
                <a:latin typeface="Bahnschrift" panose="020B0502040204020203" pitchFamily="34" charset="0"/>
              </a:rPr>
              <a:t>, known for handling time series data effectively.</a:t>
            </a:r>
          </a:p>
        </p:txBody>
      </p:sp>
      <p:pic>
        <p:nvPicPr>
          <p:cNvPr id="1026" name="Picture 2" descr="See the source image">
            <a:extLst>
              <a:ext uri="{FF2B5EF4-FFF2-40B4-BE49-F238E27FC236}">
                <a16:creationId xmlns:a16="http://schemas.microsoft.com/office/drawing/2014/main" id="{3278F42A-9AC6-4EA3-80CE-11B706E3A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3335" y="4469699"/>
            <a:ext cx="3483745" cy="197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8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445318491"/>
                  </p:ext>
                </p:extLst>
              </p:nvPr>
            </p:nvGraphicFramePr>
            <p:xfrm>
              <a:off x="136421" y="141663"/>
              <a:ext cx="1091365" cy="1110345"/>
            </p:xfrm>
            <a:graphic>
              <a:graphicData uri="http://schemas.microsoft.com/office/drawing/2017/model3d">
                <am3d:model3d r:embed="rId2">
                  <am3d:spPr>
                    <a:xfrm>
                      <a:off x="0" y="0"/>
                      <a:ext cx="1091365" cy="1110345"/>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5863451" ay="252470" az="-9095527"/>
                    <am3d:postTrans dx="0" dy="0" dz="0"/>
                  </am3d:trans>
                  <am3d:raster rName="Office3DRenderer" rVer="16.0.8326">
                    <am3d:blip r:embed="rId3"/>
                  </am3d:raster>
                  <am3d:objViewport viewportSz="18885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36421" y="141663"/>
                <a:ext cx="1091365" cy="1110345"/>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1204411" y="1518082"/>
            <a:ext cx="10582184" cy="5175680"/>
          </a:xfrm>
        </p:spPr>
        <p:txBody>
          <a:bodyPr>
            <a:normAutofit lnSpcReduction="10000"/>
          </a:bodyPr>
          <a:lstStyle/>
          <a:p>
            <a:pPr algn="l">
              <a:lnSpc>
                <a:spcPct val="110000"/>
              </a:lnSpc>
            </a:pPr>
            <a:r>
              <a:rPr lang="en-GB" dirty="0">
                <a:solidFill>
                  <a:srgbClr val="00B0F0"/>
                </a:solidFill>
                <a:latin typeface="Bahnschrift" panose="020B0502040204020203" pitchFamily="34" charset="0"/>
              </a:rPr>
              <a:t>Prophet</a:t>
            </a:r>
            <a:r>
              <a:rPr lang="en-GB" dirty="0">
                <a:solidFill>
                  <a:schemeClr val="bg1"/>
                </a:solidFill>
                <a:latin typeface="Bahnschrift" panose="020B0502040204020203" pitchFamily="34" charset="0"/>
              </a:rPr>
              <a:t> is a forecasting tool developed by </a:t>
            </a:r>
            <a:r>
              <a:rPr lang="en-GB" dirty="0">
                <a:solidFill>
                  <a:srgbClr val="00B0F0"/>
                </a:solidFill>
                <a:latin typeface="Bahnschrift" panose="020B0502040204020203" pitchFamily="34" charset="0"/>
              </a:rPr>
              <a:t>Facebook</a:t>
            </a:r>
            <a:r>
              <a:rPr lang="en-GB" dirty="0">
                <a:solidFill>
                  <a:schemeClr val="bg1"/>
                </a:solidFill>
                <a:latin typeface="Bahnschrift" panose="020B0502040204020203" pitchFamily="34" charset="0"/>
              </a:rPr>
              <a:t> for time series analysis and forecasting.</a:t>
            </a:r>
          </a:p>
          <a:p>
            <a:pPr algn="l">
              <a:lnSpc>
                <a:spcPct val="110000"/>
              </a:lnSpc>
            </a:pPr>
            <a:r>
              <a:rPr lang="en-GB" dirty="0">
                <a:solidFill>
                  <a:schemeClr val="bg1"/>
                </a:solidFill>
                <a:latin typeface="Bahnschrift" panose="020B0502040204020203" pitchFamily="34" charset="0"/>
              </a:rPr>
              <a:t>It works by decomposing time series data into its components: trend, seasonality, and holidays</a:t>
            </a:r>
          </a:p>
          <a:p>
            <a:pPr algn="l"/>
            <a:endParaRPr lang="en-GB" dirty="0">
              <a:solidFill>
                <a:schemeClr val="bg1"/>
              </a:solidFill>
              <a:latin typeface="Bahnschrift" panose="020B0502040204020203" pitchFamily="34" charset="0"/>
            </a:endParaRPr>
          </a:p>
          <a:p>
            <a:pPr algn="l">
              <a:lnSpc>
                <a:spcPct val="150000"/>
              </a:lnSpc>
            </a:pPr>
            <a:r>
              <a:rPr lang="en-GB" dirty="0">
                <a:solidFill>
                  <a:schemeClr val="bg1"/>
                </a:solidFill>
                <a:latin typeface="Bahnschrift" panose="020B0502040204020203" pitchFamily="34" charset="0"/>
              </a:rPr>
              <a:t>The most important score metrics for evaluating this model are:</a:t>
            </a:r>
          </a:p>
          <a:p>
            <a:pPr marL="342900" indent="-342900" algn="l">
              <a:lnSpc>
                <a:spcPct val="150000"/>
              </a:lnSpc>
              <a:buFont typeface="Arial" panose="020B0604020202020204" pitchFamily="34" charset="0"/>
              <a:buChar char="•"/>
            </a:pPr>
            <a:r>
              <a:rPr lang="en-GB" dirty="0">
                <a:solidFill>
                  <a:schemeClr val="bg1">
                    <a:lumMod val="50000"/>
                  </a:schemeClr>
                </a:solidFill>
                <a:latin typeface="Bahnschrift" panose="020B0502040204020203" pitchFamily="34" charset="0"/>
              </a:rPr>
              <a:t>trend: </a:t>
            </a:r>
            <a:r>
              <a:rPr lang="en-GB" dirty="0">
                <a:solidFill>
                  <a:schemeClr val="bg1"/>
                </a:solidFill>
                <a:latin typeface="Bahnschrift" panose="020B0502040204020203" pitchFamily="34" charset="0"/>
              </a:rPr>
              <a:t>captures the overall direction of the time series, whether it is increasing or decreasing over time</a:t>
            </a:r>
          </a:p>
          <a:p>
            <a:pPr marL="342900" indent="-342900" algn="l">
              <a:lnSpc>
                <a:spcPct val="150000"/>
              </a:lnSpc>
              <a:buFont typeface="Arial" panose="020B0604020202020204" pitchFamily="34" charset="0"/>
              <a:buChar char="•"/>
            </a:pPr>
            <a:r>
              <a:rPr lang="en-GB" dirty="0">
                <a:solidFill>
                  <a:schemeClr val="bg1">
                    <a:lumMod val="50000"/>
                  </a:schemeClr>
                </a:solidFill>
                <a:latin typeface="Bahnschrift" panose="020B0502040204020203" pitchFamily="34" charset="0"/>
              </a:rPr>
              <a:t>yhat: </a:t>
            </a:r>
            <a:r>
              <a:rPr lang="en-GB" dirty="0">
                <a:solidFill>
                  <a:schemeClr val="bg1"/>
                </a:solidFill>
                <a:latin typeface="Bahnschrift" panose="020B0502040204020203" pitchFamily="34" charset="0"/>
              </a:rPr>
              <a:t>The final forecasted value, the sum of the trend, seasonality, and any other factors the model includes.</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What is FBProphet ?</a:t>
            </a:r>
          </a:p>
        </p:txBody>
      </p:sp>
    </p:spTree>
    <p:extLst>
      <p:ext uri="{BB962C8B-B14F-4D97-AF65-F5344CB8AC3E}">
        <p14:creationId xmlns:p14="http://schemas.microsoft.com/office/powerpoint/2010/main" val="379018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587509875"/>
                  </p:ext>
                </p:extLst>
              </p:nvPr>
            </p:nvGraphicFramePr>
            <p:xfrm>
              <a:off x="753568" y="3935391"/>
              <a:ext cx="10683282" cy="10568201"/>
            </p:xfrm>
            <a:graphic>
              <a:graphicData uri="http://schemas.microsoft.com/office/drawing/2017/model3d">
                <am3d:model3d r:embed="rId2">
                  <am3d:spPr>
                    <a:xfrm>
                      <a:off x="0" y="0"/>
                      <a:ext cx="10683282" cy="10568201"/>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5102815" ay="952460" az="6455014"/>
                    <am3d:postTrans dx="0" dy="0" dz="0"/>
                  </am3d:trans>
                  <am3d:raster rName="Office3DRenderer" rVer="16.0.8326">
                    <am3d:blip r:embed="rId3"/>
                  </am3d:raster>
                  <am3d:objViewport viewportSz="196403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753568" y="3935391"/>
                <a:ext cx="10683282" cy="10568201"/>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804117" y="1919331"/>
            <a:ext cx="10582184" cy="2508604"/>
          </a:xfrm>
        </p:spPr>
        <p:txBody>
          <a:bodyPr/>
          <a:lstStyle/>
          <a:p>
            <a:pPr marL="342900" indent="-342900" algn="l">
              <a:buFont typeface="Arial" panose="020B0604020202020204" pitchFamily="34" charset="0"/>
              <a:buChar char="•"/>
            </a:pPr>
            <a:r>
              <a:rPr lang="en-GB" dirty="0">
                <a:solidFill>
                  <a:schemeClr val="bg1">
                    <a:lumMod val="75000"/>
                  </a:schemeClr>
                </a:solidFill>
                <a:latin typeface="Bahnschrift" panose="020B0502040204020203" pitchFamily="34" charset="0"/>
              </a:rPr>
              <a:t>Step 1: </a:t>
            </a:r>
            <a:r>
              <a:rPr lang="en-GB" dirty="0">
                <a:solidFill>
                  <a:schemeClr val="bg1"/>
                </a:solidFill>
                <a:latin typeface="Bahnschrift" panose="020B0502040204020203" pitchFamily="34" charset="0"/>
              </a:rPr>
              <a:t>Isolating Countries by Continent</a:t>
            </a:r>
          </a:p>
          <a:p>
            <a:pPr marL="342900" indent="-342900" algn="l">
              <a:buFont typeface="Arial" panose="020B0604020202020204" pitchFamily="34" charset="0"/>
              <a:buChar char="•"/>
            </a:pPr>
            <a:r>
              <a:rPr lang="en-GB" dirty="0">
                <a:solidFill>
                  <a:schemeClr val="bg1">
                    <a:lumMod val="75000"/>
                  </a:schemeClr>
                </a:solidFill>
                <a:latin typeface="Bahnschrift" panose="020B0502040204020203" pitchFamily="34" charset="0"/>
              </a:rPr>
              <a:t>Step 2: </a:t>
            </a:r>
            <a:r>
              <a:rPr lang="en-GB" dirty="0">
                <a:solidFill>
                  <a:schemeClr val="bg1"/>
                </a:solidFill>
                <a:latin typeface="Bahnschrift" panose="020B0502040204020203" pitchFamily="34" charset="0"/>
              </a:rPr>
              <a:t>Model Training </a:t>
            </a:r>
            <a:r>
              <a:rPr lang="en-GB" dirty="0">
                <a:solidFill>
                  <a:schemeClr val="bg1">
                    <a:lumMod val="50000"/>
                  </a:schemeClr>
                </a:solidFill>
                <a:latin typeface="Bahnschrift" panose="020B0502040204020203" pitchFamily="34" charset="0"/>
              </a:rPr>
              <a:t>(we will divide the dataset into three subsets for training, validation, and cross-validation)</a:t>
            </a:r>
          </a:p>
          <a:p>
            <a:pPr marL="342900" indent="-342900" algn="l">
              <a:buFont typeface="Arial" panose="020B0604020202020204" pitchFamily="34" charset="0"/>
              <a:buChar char="•"/>
            </a:pPr>
            <a:r>
              <a:rPr lang="en-GB" dirty="0">
                <a:solidFill>
                  <a:schemeClr val="bg1">
                    <a:lumMod val="75000"/>
                  </a:schemeClr>
                </a:solidFill>
                <a:latin typeface="Bahnschrift" panose="020B0502040204020203" pitchFamily="34" charset="0"/>
              </a:rPr>
              <a:t>Step 3: </a:t>
            </a:r>
            <a:r>
              <a:rPr lang="en-GB" dirty="0">
                <a:solidFill>
                  <a:schemeClr val="bg1"/>
                </a:solidFill>
                <a:latin typeface="Bahnschrift" panose="020B0502040204020203" pitchFamily="34" charset="0"/>
              </a:rPr>
              <a:t>Visualizing the Predictions and the Model’s Performance</a:t>
            </a:r>
          </a:p>
          <a:p>
            <a:pPr marL="342900" indent="-342900" algn="l">
              <a:buFont typeface="Arial" panose="020B0604020202020204" pitchFamily="34" charset="0"/>
              <a:buChar char="•"/>
            </a:pPr>
            <a:endParaRPr lang="en-GB" dirty="0">
              <a:solidFill>
                <a:schemeClr val="bg1"/>
              </a:solidFill>
              <a:latin typeface="Bahnschrift" panose="020B0502040204020203" pitchFamily="34" charset="0"/>
            </a:endParaRPr>
          </a:p>
        </p:txBody>
      </p:sp>
      <p:sp>
        <p:nvSpPr>
          <p:cNvPr id="7" name="Title 1">
            <a:extLst>
              <a:ext uri="{FF2B5EF4-FFF2-40B4-BE49-F238E27FC236}">
                <a16:creationId xmlns:a16="http://schemas.microsoft.com/office/drawing/2014/main" id="{39404864-9602-494F-B6AA-65633D786D07}"/>
              </a:ext>
            </a:extLst>
          </p:cNvPr>
          <p:cNvSpPr txBox="1">
            <a:spLocks/>
          </p:cNvSpPr>
          <p:nvPr/>
        </p:nvSpPr>
        <p:spPr>
          <a:xfrm>
            <a:off x="804117" y="258049"/>
            <a:ext cx="10582184" cy="1052666"/>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a:solidFill>
                  <a:srgbClr val="FFC000"/>
                </a:solidFill>
                <a:latin typeface="Bahnschrift Condensed" panose="020B0502040204020203" pitchFamily="34" charset="0"/>
              </a:rPr>
              <a:t>Can we predict next month's COVID-19 Cases?</a:t>
            </a:r>
            <a:endParaRPr lang="en-GB" dirty="0">
              <a:solidFill>
                <a:srgbClr val="FFC000"/>
              </a:solidFill>
              <a:latin typeface="Bahnschrift Condensed" panose="020B0502040204020203" pitchFamily="34" charset="0"/>
            </a:endParaRPr>
          </a:p>
        </p:txBody>
      </p:sp>
    </p:spTree>
    <p:extLst>
      <p:ext uri="{BB962C8B-B14F-4D97-AF65-F5344CB8AC3E}">
        <p14:creationId xmlns:p14="http://schemas.microsoft.com/office/powerpoint/2010/main" val="3113844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2348454317"/>
                  </p:ext>
                </p:extLst>
              </p:nvPr>
            </p:nvGraphicFramePr>
            <p:xfrm>
              <a:off x="9720258" y="-4918559"/>
              <a:ext cx="7595469" cy="7595469"/>
            </p:xfrm>
            <a:graphic>
              <a:graphicData uri="http://schemas.microsoft.com/office/drawing/2017/model3d">
                <am3d:model3d r:embed="rId2">
                  <am3d:spPr>
                    <a:xfrm>
                      <a:off x="0" y="0"/>
                      <a:ext cx="7595469" cy="7595469"/>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3576788" ay="-4719619" az="7252973"/>
                    <am3d:postTrans dx="0" dy="0" dz="0"/>
                  </am3d:trans>
                  <am3d:raster rName="Office3DRenderer" rVer="16.0.8326">
                    <am3d:blip r:embed="rId3"/>
                  </am3d:raster>
                  <am3d:objViewport viewportSz="13143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9720258" y="-4918559"/>
                <a:ext cx="7595469" cy="7595469"/>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1204411" y="1710795"/>
            <a:ext cx="10582184" cy="4940591"/>
          </a:xfrm>
        </p:spPr>
        <p:txBody>
          <a:bodyPr/>
          <a:lstStyle/>
          <a:p>
            <a:pPr algn="l"/>
            <a:r>
              <a:rPr lang="en-GB" dirty="0">
                <a:solidFill>
                  <a:schemeClr val="bg1"/>
                </a:solidFill>
                <a:latin typeface="Bahnschrift" panose="020B0502040204020203" pitchFamily="34" charset="0"/>
              </a:rPr>
              <a:t>After building and applying our Prophet predictive analysis model we used statistics to calculate the percentage of Cases increase in three different continents </a:t>
            </a:r>
            <a:r>
              <a:rPr lang="en-GB" dirty="0">
                <a:solidFill>
                  <a:schemeClr val="bg1">
                    <a:lumMod val="75000"/>
                  </a:schemeClr>
                </a:solidFill>
                <a:latin typeface="Bahnschrift" panose="020B0502040204020203" pitchFamily="34" charset="0"/>
              </a:rPr>
              <a:t>(Europe, North America, Asia)</a:t>
            </a:r>
          </a:p>
          <a:p>
            <a:pPr algn="l"/>
            <a:endParaRPr lang="en-GB" dirty="0">
              <a:solidFill>
                <a:schemeClr val="bg1">
                  <a:lumMod val="75000"/>
                </a:schemeClr>
              </a:solidFill>
              <a:latin typeface="Bahnschrift" panose="020B0502040204020203" pitchFamily="34" charset="0"/>
            </a:endParaRPr>
          </a:p>
          <a:p>
            <a:pPr algn="l"/>
            <a:endParaRPr lang="en-GB" dirty="0">
              <a:solidFill>
                <a:schemeClr val="bg1">
                  <a:lumMod val="75000"/>
                </a:schemeClr>
              </a:solidFill>
              <a:latin typeface="Bahnschrift" panose="020B0502040204020203" pitchFamily="34" charset="0"/>
            </a:endParaRPr>
          </a:p>
          <a:p>
            <a:pPr marL="342900" indent="-342900" algn="l">
              <a:buFont typeface="Arial" panose="020B0604020202020204" pitchFamily="34" charset="0"/>
              <a:buChar char="•"/>
            </a:pPr>
            <a:r>
              <a:rPr lang="en-GB" dirty="0">
                <a:solidFill>
                  <a:schemeClr val="bg1">
                    <a:lumMod val="75000"/>
                  </a:schemeClr>
                </a:solidFill>
                <a:latin typeface="Bahnschrift" panose="020B0502040204020203" pitchFamily="34" charset="0"/>
              </a:rPr>
              <a:t>Europe: </a:t>
            </a:r>
            <a:r>
              <a:rPr lang="en-GB" dirty="0">
                <a:solidFill>
                  <a:schemeClr val="bg1"/>
                </a:solidFill>
                <a:latin typeface="Bahnschrift" panose="020B0502040204020203" pitchFamily="34" charset="0"/>
              </a:rPr>
              <a:t>An increase of approximately </a:t>
            </a:r>
            <a:r>
              <a:rPr lang="en-GB" dirty="0">
                <a:solidFill>
                  <a:srgbClr val="00B0F0"/>
                </a:solidFill>
                <a:latin typeface="Bahnschrift" panose="020B0502040204020203" pitchFamily="34" charset="0"/>
              </a:rPr>
              <a:t>1.12% </a:t>
            </a:r>
          </a:p>
          <a:p>
            <a:pPr marL="342900" indent="-342900" algn="l">
              <a:buFont typeface="Arial" panose="020B0604020202020204" pitchFamily="34" charset="0"/>
              <a:buChar char="•"/>
            </a:pPr>
            <a:r>
              <a:rPr lang="en-GB" dirty="0">
                <a:solidFill>
                  <a:schemeClr val="bg1">
                    <a:lumMod val="75000"/>
                  </a:schemeClr>
                </a:solidFill>
                <a:latin typeface="Bahnschrift" panose="020B0502040204020203" pitchFamily="34" charset="0"/>
              </a:rPr>
              <a:t>North America: </a:t>
            </a:r>
            <a:r>
              <a:rPr lang="en-GB" dirty="0">
                <a:solidFill>
                  <a:schemeClr val="bg1"/>
                </a:solidFill>
                <a:latin typeface="Bahnschrift" panose="020B0502040204020203" pitchFamily="34" charset="0"/>
              </a:rPr>
              <a:t>An increase of approximately </a:t>
            </a:r>
            <a:r>
              <a:rPr lang="en-GB" dirty="0">
                <a:solidFill>
                  <a:srgbClr val="00B0F0"/>
                </a:solidFill>
                <a:latin typeface="Bahnschrift" panose="020B0502040204020203" pitchFamily="34" charset="0"/>
              </a:rPr>
              <a:t>2.51%</a:t>
            </a:r>
          </a:p>
          <a:p>
            <a:pPr marL="342900" indent="-342900" algn="l">
              <a:buFont typeface="Arial" panose="020B0604020202020204" pitchFamily="34" charset="0"/>
              <a:buChar char="•"/>
            </a:pPr>
            <a:r>
              <a:rPr lang="en-GB" dirty="0">
                <a:solidFill>
                  <a:schemeClr val="bg1">
                    <a:lumMod val="75000"/>
                  </a:schemeClr>
                </a:solidFill>
                <a:latin typeface="Bahnschrift" panose="020B0502040204020203" pitchFamily="34" charset="0"/>
              </a:rPr>
              <a:t>Asia: </a:t>
            </a:r>
            <a:r>
              <a:rPr lang="en-GB" dirty="0">
                <a:solidFill>
                  <a:schemeClr val="bg1"/>
                </a:solidFill>
                <a:latin typeface="Bahnschrift" panose="020B0502040204020203" pitchFamily="34" charset="0"/>
              </a:rPr>
              <a:t>A significant increase of approximately </a:t>
            </a:r>
            <a:r>
              <a:rPr lang="en-GB" dirty="0">
                <a:solidFill>
                  <a:srgbClr val="C00000"/>
                </a:solidFill>
                <a:latin typeface="Bahnschrift" panose="020B0502040204020203" pitchFamily="34" charset="0"/>
              </a:rPr>
              <a:t>71.10%</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81280"/>
            <a:ext cx="9144000" cy="1052666"/>
          </a:xfrm>
        </p:spPr>
        <p:txBody>
          <a:bodyPr>
            <a:normAutofit/>
          </a:bodyPr>
          <a:lstStyle/>
          <a:p>
            <a:r>
              <a:rPr lang="en-GB" sz="5000" dirty="0">
                <a:solidFill>
                  <a:srgbClr val="FFC000"/>
                </a:solidFill>
                <a:latin typeface="Bahnschrift Condensed" panose="020B0502040204020203" pitchFamily="34" charset="0"/>
              </a:rPr>
              <a:t>Calculating Cases increase percentage</a:t>
            </a:r>
          </a:p>
        </p:txBody>
      </p:sp>
    </p:spTree>
    <p:extLst>
      <p:ext uri="{BB962C8B-B14F-4D97-AF65-F5344CB8AC3E}">
        <p14:creationId xmlns:p14="http://schemas.microsoft.com/office/powerpoint/2010/main" val="1782595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2807328205"/>
                  </p:ext>
                </p:extLst>
              </p:nvPr>
            </p:nvGraphicFramePr>
            <p:xfrm>
              <a:off x="11595240" y="-5805250"/>
              <a:ext cx="7595469" cy="7595469"/>
            </p:xfrm>
            <a:graphic>
              <a:graphicData uri="http://schemas.microsoft.com/office/drawing/2017/model3d">
                <am3d:model3d r:embed="rId2">
                  <am3d:spPr>
                    <a:xfrm>
                      <a:off x="0" y="0"/>
                      <a:ext cx="7595469" cy="7595469"/>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3576788" ay="-4719619" az="7252973"/>
                    <am3d:postTrans dx="0" dy="0" dz="0"/>
                  </am3d:trans>
                  <am3d:raster rName="Office3DRenderer" rVer="16.0.8326">
                    <am3d:blip r:embed="rId3"/>
                  </am3d:raster>
                  <am3d:objViewport viewportSz="13143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1595240" y="-5805250"/>
                <a:ext cx="7595469" cy="7595469"/>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1204411" y="1518082"/>
            <a:ext cx="10582184" cy="4940591"/>
          </a:xfrm>
        </p:spPr>
        <p:txBody>
          <a:bodyPr/>
          <a:lstStyle/>
          <a:p>
            <a:pPr algn="l"/>
            <a:r>
              <a:rPr lang="en-GB" dirty="0">
                <a:solidFill>
                  <a:schemeClr val="bg1"/>
                </a:solidFill>
                <a:latin typeface="Bahnschrift" panose="020B0502040204020203" pitchFamily="34" charset="0"/>
              </a:rPr>
              <a:t>To validate the model’s performance and the statistical insights that we</a:t>
            </a:r>
          </a:p>
          <a:p>
            <a:pPr algn="l"/>
            <a:r>
              <a:rPr lang="en-GB" dirty="0">
                <a:solidFill>
                  <a:schemeClr val="bg1"/>
                </a:solidFill>
                <a:latin typeface="Bahnschrift" panose="020B0502040204020203" pitchFamily="34" charset="0"/>
              </a:rPr>
              <a:t>got from Asia’s cases increase %, we compared the results with a plot of </a:t>
            </a:r>
          </a:p>
          <a:p>
            <a:pPr algn="l"/>
            <a:r>
              <a:rPr lang="en-GB" dirty="0">
                <a:solidFill>
                  <a:schemeClr val="bg1"/>
                </a:solidFill>
                <a:latin typeface="Bahnschrift" panose="020B0502040204020203" pitchFamily="34" charset="0"/>
              </a:rPr>
              <a:t>real data from the official website of </a:t>
            </a:r>
            <a:r>
              <a:rPr lang="en-GB" dirty="0">
                <a:solidFill>
                  <a:srgbClr val="00B0F0"/>
                </a:solidFill>
                <a:latin typeface="Bahnschrift" panose="020B0502040204020203" pitchFamily="34" charset="0"/>
              </a:rPr>
              <a:t>W.H.O. (World Health Organization)</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105490"/>
            <a:ext cx="9144000" cy="1052666"/>
          </a:xfrm>
        </p:spPr>
        <p:txBody>
          <a:bodyPr>
            <a:normAutofit/>
          </a:bodyPr>
          <a:lstStyle/>
          <a:p>
            <a:r>
              <a:rPr lang="en-GB" dirty="0">
                <a:solidFill>
                  <a:srgbClr val="FFC000"/>
                </a:solidFill>
                <a:latin typeface="Bahnschrift Condensed" panose="020B0502040204020203" pitchFamily="34" charset="0"/>
              </a:rPr>
              <a:t>Asia increase % Real-World-Data</a:t>
            </a:r>
          </a:p>
        </p:txBody>
      </p:sp>
      <p:pic>
        <p:nvPicPr>
          <p:cNvPr id="4098" name="Picture 2" descr="World Health Organization Logo, symbol, meaning, history, PNG, brand">
            <a:extLst>
              <a:ext uri="{FF2B5EF4-FFF2-40B4-BE49-F238E27FC236}">
                <a16:creationId xmlns:a16="http://schemas.microsoft.com/office/drawing/2014/main" id="{CF57C1E0-A1CE-4C4F-B984-ADC276668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495" y="3290600"/>
            <a:ext cx="5467927" cy="30757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A26F8F4-128E-48E8-9EC5-9F99ADC98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9599" y="3179619"/>
            <a:ext cx="5585405" cy="3297669"/>
          </a:xfrm>
          <a:prstGeom prst="rect">
            <a:avLst/>
          </a:prstGeom>
        </p:spPr>
      </p:pic>
      <p:pic>
        <p:nvPicPr>
          <p:cNvPr id="6" name="Picture 5">
            <a:extLst>
              <a:ext uri="{FF2B5EF4-FFF2-40B4-BE49-F238E27FC236}">
                <a16:creationId xmlns:a16="http://schemas.microsoft.com/office/drawing/2014/main" id="{BB46DC26-7BC8-4D96-BAB7-6A59E758D1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4910" y="3196765"/>
            <a:ext cx="1681672" cy="243780"/>
          </a:xfrm>
          <a:prstGeom prst="rect">
            <a:avLst/>
          </a:prstGeom>
        </p:spPr>
      </p:pic>
    </p:spTree>
    <p:extLst>
      <p:ext uri="{BB962C8B-B14F-4D97-AF65-F5344CB8AC3E}">
        <p14:creationId xmlns:p14="http://schemas.microsoft.com/office/powerpoint/2010/main" val="156404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1531464212"/>
                  </p:ext>
                </p:extLst>
              </p:nvPr>
            </p:nvGraphicFramePr>
            <p:xfrm>
              <a:off x="136421" y="141663"/>
              <a:ext cx="1091366" cy="1110346"/>
            </p:xfrm>
            <a:graphic>
              <a:graphicData uri="http://schemas.microsoft.com/office/drawing/2017/model3d">
                <am3d:model3d r:embed="rId2">
                  <am3d:spPr>
                    <a:xfrm>
                      <a:off x="0" y="0"/>
                      <a:ext cx="1091366" cy="1110346"/>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5863451" ay="252470" az="-9095527"/>
                    <am3d:postTrans dx="0" dy="0" dz="0"/>
                  </am3d:trans>
                  <am3d:raster rName="Office3DRenderer" rVer="16.0.8326">
                    <am3d:blip r:embed="rId3"/>
                  </am3d:raster>
                  <am3d:objViewport viewportSz="18885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36421" y="141663"/>
                <a:ext cx="1091366" cy="1110346"/>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580504" y="1406322"/>
            <a:ext cx="3727336" cy="4679518"/>
          </a:xfrm>
        </p:spPr>
        <p:txBody>
          <a:bodyPr>
            <a:normAutofit lnSpcReduction="10000"/>
          </a:bodyPr>
          <a:lstStyle/>
          <a:p>
            <a:pPr algn="l"/>
            <a:r>
              <a:rPr lang="en-GB" dirty="0">
                <a:solidFill>
                  <a:srgbClr val="92D050"/>
                </a:solidFill>
                <a:latin typeface="Bahnschrift" panose="020B0502040204020203" pitchFamily="34" charset="0"/>
              </a:rPr>
              <a:t>Europe Train Data:</a:t>
            </a:r>
          </a:p>
          <a:p>
            <a:pPr algn="l"/>
            <a:r>
              <a:rPr lang="en-GB" dirty="0">
                <a:solidFill>
                  <a:schemeClr val="bg1">
                    <a:lumMod val="85000"/>
                  </a:schemeClr>
                </a:solidFill>
                <a:latin typeface="Bahnschrift" panose="020B0502040204020203" pitchFamily="34" charset="0"/>
              </a:rPr>
              <a:t>R2 Score: </a:t>
            </a:r>
            <a:r>
              <a:rPr lang="en-GB" dirty="0">
                <a:solidFill>
                  <a:schemeClr val="bg1"/>
                </a:solidFill>
                <a:latin typeface="Bahnschrift" panose="020B0502040204020203" pitchFamily="34" charset="0"/>
              </a:rPr>
              <a:t>0.528</a:t>
            </a:r>
          </a:p>
          <a:p>
            <a:pPr algn="l"/>
            <a:r>
              <a:rPr lang="en-GB" dirty="0">
                <a:solidFill>
                  <a:schemeClr val="bg1">
                    <a:lumMod val="65000"/>
                  </a:schemeClr>
                </a:solidFill>
                <a:latin typeface="Bahnschrift" panose="020B0502040204020203" pitchFamily="34" charset="0"/>
              </a:rPr>
              <a:t>Mean Absolute Error (MAE): </a:t>
            </a:r>
            <a:r>
              <a:rPr lang="en-GB" dirty="0">
                <a:solidFill>
                  <a:schemeClr val="bg1"/>
                </a:solidFill>
                <a:latin typeface="Bahnschrift" panose="020B0502040204020203" pitchFamily="34" charset="0"/>
              </a:rPr>
              <a:t>24121.570</a:t>
            </a:r>
          </a:p>
          <a:p>
            <a:pPr algn="l"/>
            <a:r>
              <a:rPr lang="en-GB" dirty="0">
                <a:solidFill>
                  <a:schemeClr val="bg1">
                    <a:lumMod val="65000"/>
                  </a:schemeClr>
                </a:solidFill>
                <a:latin typeface="Bahnschrift" panose="020B0502040204020203" pitchFamily="34" charset="0"/>
              </a:rPr>
              <a:t>Mean Squared Error (MSE): </a:t>
            </a:r>
            <a:r>
              <a:rPr lang="en-GB" dirty="0">
                <a:solidFill>
                  <a:schemeClr val="bg1"/>
                </a:solidFill>
                <a:latin typeface="Bahnschrift" panose="020B0502040204020203" pitchFamily="34" charset="0"/>
              </a:rPr>
              <a:t>1.809e9</a:t>
            </a:r>
          </a:p>
          <a:p>
            <a:pPr algn="l"/>
            <a:r>
              <a:rPr lang="en-GB" dirty="0">
                <a:solidFill>
                  <a:schemeClr val="accent4">
                    <a:lumMod val="75000"/>
                  </a:schemeClr>
                </a:solidFill>
                <a:latin typeface="Bahnschrift" panose="020B0502040204020203" pitchFamily="34" charset="0"/>
              </a:rPr>
              <a:t>Europe Test Data:</a:t>
            </a:r>
          </a:p>
          <a:p>
            <a:pPr algn="l"/>
            <a:r>
              <a:rPr lang="en-GB" dirty="0">
                <a:solidFill>
                  <a:schemeClr val="bg1">
                    <a:lumMod val="85000"/>
                  </a:schemeClr>
                </a:solidFill>
                <a:latin typeface="Bahnschrift" panose="020B0502040204020203" pitchFamily="34" charset="0"/>
              </a:rPr>
              <a:t>R2 Score: </a:t>
            </a:r>
            <a:r>
              <a:rPr lang="en-GB" dirty="0">
                <a:solidFill>
                  <a:schemeClr val="bg1"/>
                </a:solidFill>
                <a:latin typeface="Bahnschrift" panose="020B0502040204020203" pitchFamily="34" charset="0"/>
              </a:rPr>
              <a:t>-48.847</a:t>
            </a:r>
          </a:p>
          <a:p>
            <a:pPr algn="l"/>
            <a:r>
              <a:rPr lang="en-GB" dirty="0">
                <a:solidFill>
                  <a:schemeClr val="bg1">
                    <a:lumMod val="65000"/>
                  </a:schemeClr>
                </a:solidFill>
                <a:latin typeface="Bahnschrift" panose="020B0502040204020203" pitchFamily="34" charset="0"/>
              </a:rPr>
              <a:t>Mean Absolute Error (MAE): </a:t>
            </a:r>
            <a:r>
              <a:rPr lang="en-GB" dirty="0">
                <a:solidFill>
                  <a:schemeClr val="bg1"/>
                </a:solidFill>
                <a:latin typeface="Bahnschrift" panose="020B0502040204020203" pitchFamily="34" charset="0"/>
              </a:rPr>
              <a:t>37960.300</a:t>
            </a:r>
          </a:p>
          <a:p>
            <a:pPr algn="l"/>
            <a:r>
              <a:rPr lang="en-GB" dirty="0">
                <a:solidFill>
                  <a:schemeClr val="bg1">
                    <a:lumMod val="65000"/>
                  </a:schemeClr>
                </a:solidFill>
                <a:latin typeface="Bahnschrift" panose="020B0502040204020203" pitchFamily="34" charset="0"/>
              </a:rPr>
              <a:t>Mean Squared Error (MSE): </a:t>
            </a:r>
            <a:r>
              <a:rPr lang="en-GB" dirty="0">
                <a:solidFill>
                  <a:schemeClr val="bg1"/>
                </a:solidFill>
                <a:latin typeface="Bahnschrift" panose="020B0502040204020203" pitchFamily="34" charset="0"/>
              </a:rPr>
              <a:t>1.567e9</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Evaluating our model</a:t>
            </a:r>
          </a:p>
        </p:txBody>
      </p:sp>
      <p:sp>
        <p:nvSpPr>
          <p:cNvPr id="5" name="Subtitle 2">
            <a:extLst>
              <a:ext uri="{FF2B5EF4-FFF2-40B4-BE49-F238E27FC236}">
                <a16:creationId xmlns:a16="http://schemas.microsoft.com/office/drawing/2014/main" id="{6BFA0382-E252-441D-B0EB-5B164800BE05}"/>
              </a:ext>
            </a:extLst>
          </p:cNvPr>
          <p:cNvSpPr txBox="1">
            <a:spLocks/>
          </p:cNvSpPr>
          <p:nvPr/>
        </p:nvSpPr>
        <p:spPr>
          <a:xfrm>
            <a:off x="4307840" y="1406322"/>
            <a:ext cx="3576324" cy="486239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rgbClr val="92D050"/>
                </a:solidFill>
                <a:latin typeface="Bahnschrift" panose="020B0502040204020203" pitchFamily="34" charset="0"/>
              </a:rPr>
              <a:t>North America Train Data:</a:t>
            </a:r>
          </a:p>
          <a:p>
            <a:pPr algn="l"/>
            <a:r>
              <a:rPr lang="en-GB" dirty="0">
                <a:solidFill>
                  <a:schemeClr val="bg1">
                    <a:lumMod val="85000"/>
                  </a:schemeClr>
                </a:solidFill>
                <a:latin typeface="Bahnschrift" panose="020B0502040204020203" pitchFamily="34" charset="0"/>
              </a:rPr>
              <a:t>R2 Score: </a:t>
            </a:r>
            <a:r>
              <a:rPr lang="en-GB" dirty="0">
                <a:solidFill>
                  <a:schemeClr val="bg1"/>
                </a:solidFill>
                <a:latin typeface="Bahnschrift" panose="020B0502040204020203" pitchFamily="34" charset="0"/>
              </a:rPr>
              <a:t>0.227</a:t>
            </a:r>
          </a:p>
          <a:p>
            <a:pPr algn="l"/>
            <a:r>
              <a:rPr lang="en-GB" dirty="0">
                <a:solidFill>
                  <a:schemeClr val="bg1">
                    <a:lumMod val="65000"/>
                  </a:schemeClr>
                </a:solidFill>
                <a:latin typeface="Bahnschrift" panose="020B0502040204020203" pitchFamily="34" charset="0"/>
              </a:rPr>
              <a:t>Mean Absolute Error (MAE): </a:t>
            </a:r>
            <a:r>
              <a:rPr lang="en-GB" dirty="0">
                <a:solidFill>
                  <a:schemeClr val="bg1"/>
                </a:solidFill>
                <a:latin typeface="Bahnschrift" panose="020B0502040204020203" pitchFamily="34" charset="0"/>
              </a:rPr>
              <a:t>12133.605</a:t>
            </a:r>
          </a:p>
          <a:p>
            <a:pPr algn="l"/>
            <a:r>
              <a:rPr lang="en-GB" dirty="0">
                <a:solidFill>
                  <a:schemeClr val="bg1">
                    <a:lumMod val="65000"/>
                  </a:schemeClr>
                </a:solidFill>
                <a:latin typeface="Bahnschrift" panose="020B0502040204020203" pitchFamily="34" charset="0"/>
              </a:rPr>
              <a:t>Mean Squared Error (MSE): </a:t>
            </a:r>
            <a:r>
              <a:rPr lang="en-GB" dirty="0">
                <a:solidFill>
                  <a:schemeClr val="bg1"/>
                </a:solidFill>
                <a:latin typeface="Bahnschrift" panose="020B0502040204020203" pitchFamily="34" charset="0"/>
              </a:rPr>
              <a:t>2.055e8</a:t>
            </a:r>
          </a:p>
          <a:p>
            <a:pPr algn="l"/>
            <a:r>
              <a:rPr lang="en-GB" dirty="0">
                <a:solidFill>
                  <a:schemeClr val="accent4">
                    <a:lumMod val="75000"/>
                  </a:schemeClr>
                </a:solidFill>
                <a:latin typeface="Bahnschrift" panose="020B0502040204020203" pitchFamily="34" charset="0"/>
              </a:rPr>
              <a:t>North America Test Data:</a:t>
            </a:r>
          </a:p>
          <a:p>
            <a:pPr algn="l"/>
            <a:r>
              <a:rPr lang="en-GB" dirty="0">
                <a:solidFill>
                  <a:schemeClr val="bg1">
                    <a:lumMod val="85000"/>
                  </a:schemeClr>
                </a:solidFill>
                <a:latin typeface="Bahnschrift" panose="020B0502040204020203" pitchFamily="34" charset="0"/>
              </a:rPr>
              <a:t>R2 Score: </a:t>
            </a:r>
            <a:r>
              <a:rPr lang="en-GB" dirty="0">
                <a:solidFill>
                  <a:schemeClr val="bg1"/>
                </a:solidFill>
                <a:latin typeface="Bahnschrift" panose="020B0502040204020203" pitchFamily="34" charset="0"/>
              </a:rPr>
              <a:t>-2.581</a:t>
            </a:r>
          </a:p>
          <a:p>
            <a:pPr algn="l"/>
            <a:r>
              <a:rPr lang="en-GB" dirty="0">
                <a:solidFill>
                  <a:schemeClr val="bg1">
                    <a:lumMod val="65000"/>
                  </a:schemeClr>
                </a:solidFill>
                <a:latin typeface="Bahnschrift" panose="020B0502040204020203" pitchFamily="34" charset="0"/>
              </a:rPr>
              <a:t>Mean Absolute Error (MAE): </a:t>
            </a:r>
            <a:r>
              <a:rPr lang="en-GB" dirty="0">
                <a:solidFill>
                  <a:schemeClr val="bg1"/>
                </a:solidFill>
                <a:latin typeface="Bahnschrift" panose="020B0502040204020203" pitchFamily="34" charset="0"/>
              </a:rPr>
              <a:t>186444.569</a:t>
            </a:r>
          </a:p>
          <a:p>
            <a:pPr algn="l"/>
            <a:r>
              <a:rPr lang="en-GB" dirty="0">
                <a:solidFill>
                  <a:schemeClr val="bg1">
                    <a:lumMod val="65000"/>
                  </a:schemeClr>
                </a:solidFill>
                <a:latin typeface="Bahnschrift" panose="020B0502040204020203" pitchFamily="34" charset="0"/>
              </a:rPr>
              <a:t>Mean Squared Error (MSE): </a:t>
            </a:r>
            <a:r>
              <a:rPr lang="en-GB" dirty="0">
                <a:solidFill>
                  <a:schemeClr val="bg1"/>
                </a:solidFill>
                <a:latin typeface="Bahnschrift" panose="020B0502040204020203" pitchFamily="34" charset="0"/>
              </a:rPr>
              <a:t>4.559e10</a:t>
            </a:r>
          </a:p>
        </p:txBody>
      </p:sp>
      <p:sp>
        <p:nvSpPr>
          <p:cNvPr id="6" name="Subtitle 2">
            <a:extLst>
              <a:ext uri="{FF2B5EF4-FFF2-40B4-BE49-F238E27FC236}">
                <a16:creationId xmlns:a16="http://schemas.microsoft.com/office/drawing/2014/main" id="{38F502EE-FB41-4DC2-8F99-6DEEC42B8CED}"/>
              </a:ext>
            </a:extLst>
          </p:cNvPr>
          <p:cNvSpPr txBox="1">
            <a:spLocks/>
          </p:cNvSpPr>
          <p:nvPr/>
        </p:nvSpPr>
        <p:spPr>
          <a:xfrm>
            <a:off x="8197732" y="1406322"/>
            <a:ext cx="3576324" cy="486239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rgbClr val="92D050"/>
                </a:solidFill>
                <a:latin typeface="Bahnschrift" panose="020B0502040204020203" pitchFamily="34" charset="0"/>
              </a:rPr>
              <a:t>Asia Train Data:</a:t>
            </a:r>
          </a:p>
          <a:p>
            <a:pPr algn="l"/>
            <a:r>
              <a:rPr lang="en-GB" dirty="0">
                <a:solidFill>
                  <a:schemeClr val="bg1">
                    <a:lumMod val="85000"/>
                  </a:schemeClr>
                </a:solidFill>
                <a:latin typeface="Bahnschrift" panose="020B0502040204020203" pitchFamily="34" charset="0"/>
              </a:rPr>
              <a:t>R2 Score: </a:t>
            </a:r>
            <a:r>
              <a:rPr lang="en-GB" dirty="0">
                <a:solidFill>
                  <a:schemeClr val="bg1"/>
                </a:solidFill>
                <a:latin typeface="Bahnschrift" panose="020B0502040204020203" pitchFamily="34" charset="0"/>
              </a:rPr>
              <a:t>0.9998</a:t>
            </a:r>
          </a:p>
          <a:p>
            <a:pPr algn="l"/>
            <a:r>
              <a:rPr lang="en-GB" dirty="0">
                <a:solidFill>
                  <a:schemeClr val="bg1">
                    <a:lumMod val="65000"/>
                  </a:schemeClr>
                </a:solidFill>
                <a:latin typeface="Bahnschrift" panose="020B0502040204020203" pitchFamily="34" charset="0"/>
              </a:rPr>
              <a:t>Mean Absolute Error (MAE): </a:t>
            </a:r>
            <a:r>
              <a:rPr lang="en-GB" dirty="0">
                <a:solidFill>
                  <a:schemeClr val="bg1"/>
                </a:solidFill>
                <a:latin typeface="Bahnschrift" panose="020B0502040204020203" pitchFamily="34" charset="0"/>
              </a:rPr>
              <a:t>861.715</a:t>
            </a:r>
          </a:p>
          <a:p>
            <a:pPr algn="l"/>
            <a:r>
              <a:rPr lang="en-GB" dirty="0">
                <a:solidFill>
                  <a:schemeClr val="bg1">
                    <a:lumMod val="65000"/>
                  </a:schemeClr>
                </a:solidFill>
                <a:latin typeface="Bahnschrift" panose="020B0502040204020203" pitchFamily="34" charset="0"/>
              </a:rPr>
              <a:t>Mean Squared Error (MSE): </a:t>
            </a:r>
            <a:r>
              <a:rPr lang="en-GB" dirty="0">
                <a:solidFill>
                  <a:schemeClr val="bg1"/>
                </a:solidFill>
                <a:latin typeface="Bahnschrift" panose="020B0502040204020203" pitchFamily="34" charset="0"/>
              </a:rPr>
              <a:t>2.580e6</a:t>
            </a:r>
          </a:p>
          <a:p>
            <a:pPr algn="l"/>
            <a:r>
              <a:rPr lang="en-GB" dirty="0">
                <a:solidFill>
                  <a:schemeClr val="accent4">
                    <a:lumMod val="75000"/>
                  </a:schemeClr>
                </a:solidFill>
                <a:latin typeface="Bahnschrift" panose="020B0502040204020203" pitchFamily="34" charset="0"/>
              </a:rPr>
              <a:t>Asia Test Data:</a:t>
            </a:r>
          </a:p>
          <a:p>
            <a:pPr algn="l"/>
            <a:r>
              <a:rPr lang="en-GB" dirty="0">
                <a:solidFill>
                  <a:schemeClr val="bg1">
                    <a:lumMod val="85000"/>
                  </a:schemeClr>
                </a:solidFill>
                <a:latin typeface="Bahnschrift" panose="020B0502040204020203" pitchFamily="34" charset="0"/>
              </a:rPr>
              <a:t>R2 Score: </a:t>
            </a:r>
            <a:r>
              <a:rPr lang="en-GB" dirty="0">
                <a:solidFill>
                  <a:schemeClr val="bg1"/>
                </a:solidFill>
                <a:latin typeface="Bahnschrift" panose="020B0502040204020203" pitchFamily="34" charset="0"/>
              </a:rPr>
              <a:t>-0.383</a:t>
            </a:r>
          </a:p>
          <a:p>
            <a:pPr algn="l"/>
            <a:r>
              <a:rPr lang="en-GB" dirty="0">
                <a:solidFill>
                  <a:schemeClr val="bg1">
                    <a:lumMod val="65000"/>
                  </a:schemeClr>
                </a:solidFill>
                <a:latin typeface="Bahnschrift" panose="020B0502040204020203" pitchFamily="34" charset="0"/>
              </a:rPr>
              <a:t>Mean Absolute Error (MAE): </a:t>
            </a:r>
            <a:r>
              <a:rPr lang="en-GB" dirty="0">
                <a:solidFill>
                  <a:schemeClr val="bg1"/>
                </a:solidFill>
                <a:latin typeface="Bahnschrift" panose="020B0502040204020203" pitchFamily="34" charset="0"/>
              </a:rPr>
              <a:t>42990.558</a:t>
            </a:r>
          </a:p>
          <a:p>
            <a:pPr algn="l"/>
            <a:r>
              <a:rPr lang="en-GB" dirty="0">
                <a:solidFill>
                  <a:schemeClr val="bg1">
                    <a:lumMod val="65000"/>
                  </a:schemeClr>
                </a:solidFill>
                <a:latin typeface="Bahnschrift" panose="020B0502040204020203" pitchFamily="34" charset="0"/>
              </a:rPr>
              <a:t>Mean Squared Error (MSE): </a:t>
            </a:r>
            <a:r>
              <a:rPr lang="en-GB" dirty="0">
                <a:solidFill>
                  <a:schemeClr val="bg1"/>
                </a:solidFill>
                <a:latin typeface="Bahnschrift" panose="020B0502040204020203" pitchFamily="34" charset="0"/>
              </a:rPr>
              <a:t>3.150e9</a:t>
            </a:r>
          </a:p>
        </p:txBody>
      </p:sp>
      <p:sp>
        <p:nvSpPr>
          <p:cNvPr id="7" name="Subtitle 2">
            <a:extLst>
              <a:ext uri="{FF2B5EF4-FFF2-40B4-BE49-F238E27FC236}">
                <a16:creationId xmlns:a16="http://schemas.microsoft.com/office/drawing/2014/main" id="{9C44F40D-2862-4958-8748-003C5AF3508F}"/>
              </a:ext>
            </a:extLst>
          </p:cNvPr>
          <p:cNvSpPr txBox="1">
            <a:spLocks/>
          </p:cNvSpPr>
          <p:nvPr/>
        </p:nvSpPr>
        <p:spPr>
          <a:xfrm>
            <a:off x="345440" y="6085840"/>
            <a:ext cx="11428616" cy="6483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i="1" dirty="0">
                <a:solidFill>
                  <a:schemeClr val="accent1">
                    <a:lumMod val="75000"/>
                  </a:schemeClr>
                </a:solidFill>
                <a:latin typeface="Bahnschrift" panose="020B0502040204020203" pitchFamily="34" charset="0"/>
              </a:rPr>
              <a:t>NOTE : </a:t>
            </a:r>
            <a:r>
              <a:rPr lang="en-GB" sz="1800" i="1" dirty="0">
                <a:solidFill>
                  <a:srgbClr val="00B0F0"/>
                </a:solidFill>
                <a:latin typeface="Bahnschrift" panose="020B0502040204020203" pitchFamily="34" charset="0"/>
              </a:rPr>
              <a:t>these score metrics might not fully capture model performance, especially in a complex  DataFrame like COVID-19 , so we will plot the predictions+evaluation to reveal the trend that is not captured by our model</a:t>
            </a:r>
          </a:p>
        </p:txBody>
      </p:sp>
    </p:spTree>
    <p:extLst>
      <p:ext uri="{BB962C8B-B14F-4D97-AF65-F5344CB8AC3E}">
        <p14:creationId xmlns:p14="http://schemas.microsoft.com/office/powerpoint/2010/main" val="24950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9750" fill="hold"/>
                                        <p:tgtEl>
                                          <p:spTgt spid="9"/>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3998954215"/>
                  </p:ext>
                </p:extLst>
              </p:nvPr>
            </p:nvGraphicFramePr>
            <p:xfrm>
              <a:off x="10463059" y="-4738599"/>
              <a:ext cx="7181283" cy="7143185"/>
            </p:xfrm>
            <a:graphic>
              <a:graphicData uri="http://schemas.microsoft.com/office/drawing/2017/model3d">
                <am3d:model3d r:embed="rId2">
                  <am3d:spPr>
                    <a:xfrm>
                      <a:off x="0" y="0"/>
                      <a:ext cx="7181283" cy="7143185"/>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6553307" ay="-3918360" az="-4140387"/>
                    <am3d:postTrans dx="0" dy="0" dz="0"/>
                  </am3d:trans>
                  <am3d:raster rName="Office3DRenderer" rVer="16.0.8326">
                    <am3d:blip r:embed="rId3"/>
                  </am3d:raster>
                  <am3d:objViewport viewportSz="131434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0463059" y="-4738599"/>
                <a:ext cx="7181283" cy="7143185"/>
              </a:xfrm>
              <a:prstGeom prst="rect">
                <a:avLst/>
              </a:prstGeom>
            </p:spPr>
          </p:pic>
        </mc:Fallback>
      </mc:AlternateContent>
      <p:sp>
        <p:nvSpPr>
          <p:cNvPr id="7" name="Title 1">
            <a:extLst>
              <a:ext uri="{FF2B5EF4-FFF2-40B4-BE49-F238E27FC236}">
                <a16:creationId xmlns:a16="http://schemas.microsoft.com/office/drawing/2014/main" id="{CD745886-C541-4795-8C67-6105D2913C62}"/>
              </a:ext>
            </a:extLst>
          </p:cNvPr>
          <p:cNvSpPr txBox="1">
            <a:spLocks/>
          </p:cNvSpPr>
          <p:nvPr/>
        </p:nvSpPr>
        <p:spPr>
          <a:xfrm>
            <a:off x="1524000" y="0"/>
            <a:ext cx="9144000" cy="10526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solidFill>
                <a:srgbClr val="FFC000"/>
              </a:solidFill>
              <a:latin typeface="Bahnschrift Condensed" panose="020B0502040204020203" pitchFamily="34" charset="0"/>
            </a:endParaRPr>
          </a:p>
        </p:txBody>
      </p:sp>
      <p:sp>
        <p:nvSpPr>
          <p:cNvPr id="10" name="Title 1">
            <a:extLst>
              <a:ext uri="{FF2B5EF4-FFF2-40B4-BE49-F238E27FC236}">
                <a16:creationId xmlns:a16="http://schemas.microsoft.com/office/drawing/2014/main" id="{0E326E44-7593-422E-9430-E2D8FB999F42}"/>
              </a:ext>
            </a:extLst>
          </p:cNvPr>
          <p:cNvSpPr>
            <a:spLocks noGrp="1"/>
          </p:cNvSpPr>
          <p:nvPr>
            <p:ph type="ctrTitle"/>
          </p:nvPr>
        </p:nvSpPr>
        <p:spPr>
          <a:xfrm>
            <a:off x="949036" y="152400"/>
            <a:ext cx="10293927" cy="1052666"/>
          </a:xfrm>
        </p:spPr>
        <p:txBody>
          <a:bodyPr>
            <a:normAutofit fontScale="90000"/>
          </a:bodyPr>
          <a:lstStyle/>
          <a:p>
            <a:r>
              <a:rPr lang="en-GB" dirty="0">
                <a:solidFill>
                  <a:srgbClr val="FFC000"/>
                </a:solidFill>
                <a:latin typeface="Bahnschrift Condensed" panose="020B0502040204020203" pitchFamily="34" charset="0"/>
              </a:rPr>
              <a:t>Plotting predictions + Model’s performance</a:t>
            </a:r>
          </a:p>
        </p:txBody>
      </p:sp>
      <p:sp>
        <p:nvSpPr>
          <p:cNvPr id="11" name="Subtitle 2">
            <a:extLst>
              <a:ext uri="{FF2B5EF4-FFF2-40B4-BE49-F238E27FC236}">
                <a16:creationId xmlns:a16="http://schemas.microsoft.com/office/drawing/2014/main" id="{3FD16F33-F902-4D0F-B865-C61F8ACA6655}"/>
              </a:ext>
            </a:extLst>
          </p:cNvPr>
          <p:cNvSpPr>
            <a:spLocks noGrp="1"/>
          </p:cNvSpPr>
          <p:nvPr>
            <p:ph type="subTitle" idx="1"/>
          </p:nvPr>
        </p:nvSpPr>
        <p:spPr>
          <a:xfrm>
            <a:off x="1204411" y="1518082"/>
            <a:ext cx="10582184" cy="4940591"/>
          </a:xfrm>
        </p:spPr>
        <p:txBody>
          <a:bodyPr/>
          <a:lstStyle/>
          <a:p>
            <a:pPr algn="l"/>
            <a:r>
              <a:rPr lang="en-GB" dirty="0">
                <a:solidFill>
                  <a:schemeClr val="bg1"/>
                </a:solidFill>
                <a:latin typeface="Bahnschrift" panose="020B0502040204020203" pitchFamily="34" charset="0"/>
              </a:rPr>
              <a:t>Europe</a:t>
            </a:r>
          </a:p>
          <a:p>
            <a:pPr algn="l"/>
            <a:endParaRPr lang="en-GB" dirty="0">
              <a:solidFill>
                <a:srgbClr val="C00000"/>
              </a:solidFill>
              <a:latin typeface="Bahnschrift" panose="020B0502040204020203" pitchFamily="34" charset="0"/>
            </a:endParaRPr>
          </a:p>
        </p:txBody>
      </p:sp>
      <p:pic>
        <p:nvPicPr>
          <p:cNvPr id="20" name="Picture 19">
            <a:extLst>
              <a:ext uri="{FF2B5EF4-FFF2-40B4-BE49-F238E27FC236}">
                <a16:creationId xmlns:a16="http://schemas.microsoft.com/office/drawing/2014/main" id="{D8B9B4F8-122A-40A5-B1A5-975F3FAB4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96" y="1980591"/>
            <a:ext cx="5580300" cy="2083253"/>
          </a:xfrm>
          <a:prstGeom prst="rect">
            <a:avLst/>
          </a:prstGeom>
        </p:spPr>
      </p:pic>
      <p:pic>
        <p:nvPicPr>
          <p:cNvPr id="22" name="Picture 21">
            <a:extLst>
              <a:ext uri="{FF2B5EF4-FFF2-40B4-BE49-F238E27FC236}">
                <a16:creationId xmlns:a16="http://schemas.microsoft.com/office/drawing/2014/main" id="{FB20B22F-FF98-49AF-871B-0EF3DF833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2965" y="1980591"/>
            <a:ext cx="5580299" cy="2083253"/>
          </a:xfrm>
          <a:prstGeom prst="rect">
            <a:avLst/>
          </a:prstGeom>
        </p:spPr>
      </p:pic>
      <p:pic>
        <p:nvPicPr>
          <p:cNvPr id="24" name="Picture 23">
            <a:extLst>
              <a:ext uri="{FF2B5EF4-FFF2-40B4-BE49-F238E27FC236}">
                <a16:creationId xmlns:a16="http://schemas.microsoft.com/office/drawing/2014/main" id="{A985E176-7BD6-41FC-843F-E2C23C5177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851" y="4162416"/>
            <a:ext cx="11074228" cy="2609273"/>
          </a:xfrm>
          <a:prstGeom prst="rect">
            <a:avLst/>
          </a:prstGeom>
        </p:spPr>
      </p:pic>
    </p:spTree>
    <p:extLst>
      <p:ext uri="{BB962C8B-B14F-4D97-AF65-F5344CB8AC3E}">
        <p14:creationId xmlns:p14="http://schemas.microsoft.com/office/powerpoint/2010/main" val="913137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2644420856"/>
                  </p:ext>
                </p:extLst>
              </p:nvPr>
            </p:nvGraphicFramePr>
            <p:xfrm>
              <a:off x="159798" y="164238"/>
              <a:ext cx="1044613" cy="1065197"/>
            </p:xfrm>
            <a:graphic>
              <a:graphicData uri="http://schemas.microsoft.com/office/drawing/2017/model3d">
                <am3d:model3d r:embed="rId2">
                  <am3d:spPr>
                    <a:xfrm>
                      <a:off x="0" y="0"/>
                      <a:ext cx="1044613" cy="1065197"/>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5863451" ay="252470" az="-9095527"/>
                    <am3d:postTrans dx="0" dy="0" dz="0"/>
                  </am3d:trans>
                  <am3d:raster rName="Office3DRenderer" rVer="16.0.8326">
                    <am3d:blip r:embed="rId3"/>
                  </am3d:raster>
                  <am3d:objViewport viewportSz="18885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59798" y="164238"/>
                <a:ext cx="1044613" cy="1065197"/>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1204411" y="1518082"/>
            <a:ext cx="10582184" cy="5175680"/>
          </a:xfrm>
        </p:spPr>
        <p:txBody>
          <a:bodyPr/>
          <a:lstStyle/>
          <a:p>
            <a:pPr algn="l"/>
            <a:r>
              <a:rPr lang="en-GB" dirty="0">
                <a:solidFill>
                  <a:schemeClr val="bg1"/>
                </a:solidFill>
                <a:latin typeface="Bahnschrift" panose="020B0502040204020203" pitchFamily="34" charset="0"/>
              </a:rPr>
              <a:t>We will answer these following questions:</a:t>
            </a:r>
          </a:p>
          <a:p>
            <a:pPr algn="l"/>
            <a:endParaRPr lang="en-GB" dirty="0">
              <a:solidFill>
                <a:schemeClr val="bg1"/>
              </a:solidFill>
              <a:latin typeface="Bahnschrift" panose="020B0502040204020203" pitchFamily="34" charset="0"/>
            </a:endParaRPr>
          </a:p>
          <a:p>
            <a:pPr marL="457200" indent="-457200" algn="l">
              <a:lnSpc>
                <a:spcPct val="100000"/>
              </a:lnSpc>
              <a:buFont typeface="+mj-lt"/>
              <a:buAutoNum type="arabicPeriod"/>
            </a:pPr>
            <a:r>
              <a:rPr lang="en-GB" dirty="0">
                <a:solidFill>
                  <a:schemeClr val="bg1"/>
                </a:solidFill>
                <a:latin typeface="Bahnschrift" panose="020B0502040204020203" pitchFamily="34" charset="0"/>
              </a:rPr>
              <a:t>What is the relation between the features and COVID-19 Cases &amp; Deaths?</a:t>
            </a:r>
          </a:p>
          <a:p>
            <a:pPr marL="457200" indent="-457200" algn="l">
              <a:lnSpc>
                <a:spcPct val="100000"/>
              </a:lnSpc>
              <a:buFont typeface="+mj-lt"/>
              <a:buAutoNum type="arabicPeriod"/>
            </a:pPr>
            <a:r>
              <a:rPr lang="en-GB" dirty="0">
                <a:solidFill>
                  <a:schemeClr val="bg1"/>
                </a:solidFill>
                <a:latin typeface="Bahnschrift" panose="020B0502040204020203" pitchFamily="34" charset="0"/>
              </a:rPr>
              <a:t>How have COVID-19 cases and deaths varied month by month across continents?</a:t>
            </a:r>
          </a:p>
          <a:p>
            <a:pPr marL="457200" indent="-457200" algn="l">
              <a:lnSpc>
                <a:spcPct val="100000"/>
              </a:lnSpc>
              <a:buFont typeface="+mj-lt"/>
              <a:buAutoNum type="arabicPeriod"/>
            </a:pPr>
            <a:r>
              <a:rPr lang="en-GB" dirty="0">
                <a:solidFill>
                  <a:schemeClr val="bg1"/>
                </a:solidFill>
                <a:latin typeface="Bahnschrift" panose="020B0502040204020203" pitchFamily="34" charset="0"/>
              </a:rPr>
              <a:t>Why the Virus Spread was high in it's earliest stages?</a:t>
            </a:r>
          </a:p>
          <a:p>
            <a:pPr marL="457200" indent="-457200" algn="l">
              <a:lnSpc>
                <a:spcPct val="100000"/>
              </a:lnSpc>
              <a:buFont typeface="+mj-lt"/>
              <a:buAutoNum type="arabicPeriod"/>
            </a:pPr>
            <a:r>
              <a:rPr lang="en-GB" dirty="0">
                <a:solidFill>
                  <a:schemeClr val="bg1"/>
                </a:solidFill>
                <a:latin typeface="Bahnschrift" panose="020B0502040204020203" pitchFamily="34" charset="0"/>
              </a:rPr>
              <a:t>What are the Top 10 Countries with the highest Cases &amp; Deaths?</a:t>
            </a:r>
          </a:p>
          <a:p>
            <a:pPr marL="457200" indent="-457200" algn="l">
              <a:lnSpc>
                <a:spcPct val="100000"/>
              </a:lnSpc>
              <a:buFont typeface="+mj-lt"/>
              <a:buAutoNum type="arabicPeriod"/>
            </a:pPr>
            <a:r>
              <a:rPr lang="en-GB" dirty="0">
                <a:solidFill>
                  <a:schemeClr val="bg1"/>
                </a:solidFill>
                <a:latin typeface="Bahnschrift" panose="020B0502040204020203" pitchFamily="34" charset="0"/>
              </a:rPr>
              <a:t>How do COVID-19 cases and deaths vary globally?</a:t>
            </a:r>
          </a:p>
          <a:p>
            <a:pPr marL="457200" indent="-457200" algn="l">
              <a:lnSpc>
                <a:spcPct val="100000"/>
              </a:lnSpc>
              <a:buFont typeface="+mj-lt"/>
              <a:buAutoNum type="arabicPeriod"/>
            </a:pPr>
            <a:r>
              <a:rPr lang="en-GB" dirty="0">
                <a:solidFill>
                  <a:schemeClr val="bg1"/>
                </a:solidFill>
                <a:latin typeface="Bahnschrift" panose="020B0502040204020203" pitchFamily="34" charset="0"/>
              </a:rPr>
              <a:t>What is the Total number of Corona's Deaths &amp; Cases?</a:t>
            </a:r>
          </a:p>
          <a:p>
            <a:pPr marL="457200" indent="-457200" algn="l">
              <a:lnSpc>
                <a:spcPct val="100000"/>
              </a:lnSpc>
              <a:buFont typeface="+mj-lt"/>
              <a:buAutoNum type="arabicPeriod"/>
            </a:pPr>
            <a:r>
              <a:rPr lang="en-GB" dirty="0">
                <a:solidFill>
                  <a:schemeClr val="bg1"/>
                </a:solidFill>
                <a:latin typeface="Bahnschrift" panose="020B0502040204020203" pitchFamily="34" charset="0"/>
              </a:rPr>
              <a:t>Can we predict next month's COVID-19 Cases?</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Aim of the project :</a:t>
            </a:r>
          </a:p>
        </p:txBody>
      </p:sp>
    </p:spTree>
    <p:extLst>
      <p:ext uri="{BB962C8B-B14F-4D97-AF65-F5344CB8AC3E}">
        <p14:creationId xmlns:p14="http://schemas.microsoft.com/office/powerpoint/2010/main" val="2340082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4228474173"/>
                  </p:ext>
                </p:extLst>
              </p:nvPr>
            </p:nvGraphicFramePr>
            <p:xfrm>
              <a:off x="10463059" y="-4748124"/>
              <a:ext cx="7181284" cy="7162235"/>
            </p:xfrm>
            <a:graphic>
              <a:graphicData uri="http://schemas.microsoft.com/office/drawing/2017/model3d">
                <am3d:model3d r:embed="rId2">
                  <am3d:spPr>
                    <a:xfrm>
                      <a:off x="0" y="0"/>
                      <a:ext cx="7181284" cy="7162235"/>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2786490" ay="-3517551" az="8284880"/>
                    <am3d:postTrans dx="0" dy="0" dz="0"/>
                  </am3d:trans>
                  <am3d:raster rName="Office3DRenderer" rVer="16.0.8326">
                    <am3d:blip r:embed="rId3"/>
                  </am3d:raster>
                  <am3d:objViewport viewportSz="131434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0463059" y="-4748124"/>
                <a:ext cx="7181284" cy="7162235"/>
              </a:xfrm>
              <a:prstGeom prst="rect">
                <a:avLst/>
              </a:prstGeom>
            </p:spPr>
          </p:pic>
        </mc:Fallback>
      </mc:AlternateContent>
      <p:sp>
        <p:nvSpPr>
          <p:cNvPr id="7" name="Title 1">
            <a:extLst>
              <a:ext uri="{FF2B5EF4-FFF2-40B4-BE49-F238E27FC236}">
                <a16:creationId xmlns:a16="http://schemas.microsoft.com/office/drawing/2014/main" id="{CD745886-C541-4795-8C67-6105D2913C62}"/>
              </a:ext>
            </a:extLst>
          </p:cNvPr>
          <p:cNvSpPr txBox="1">
            <a:spLocks/>
          </p:cNvSpPr>
          <p:nvPr/>
        </p:nvSpPr>
        <p:spPr>
          <a:xfrm>
            <a:off x="1524000" y="0"/>
            <a:ext cx="9144000" cy="10526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solidFill>
                <a:srgbClr val="FFC000"/>
              </a:solidFill>
              <a:latin typeface="Bahnschrift Condensed" panose="020B0502040204020203" pitchFamily="34" charset="0"/>
            </a:endParaRPr>
          </a:p>
        </p:txBody>
      </p:sp>
      <p:sp>
        <p:nvSpPr>
          <p:cNvPr id="10" name="Title 1">
            <a:extLst>
              <a:ext uri="{FF2B5EF4-FFF2-40B4-BE49-F238E27FC236}">
                <a16:creationId xmlns:a16="http://schemas.microsoft.com/office/drawing/2014/main" id="{0E326E44-7593-422E-9430-E2D8FB999F42}"/>
              </a:ext>
            </a:extLst>
          </p:cNvPr>
          <p:cNvSpPr>
            <a:spLocks noGrp="1"/>
          </p:cNvSpPr>
          <p:nvPr>
            <p:ph type="ctrTitle"/>
          </p:nvPr>
        </p:nvSpPr>
        <p:spPr>
          <a:xfrm>
            <a:off x="949036" y="152400"/>
            <a:ext cx="10293927" cy="1052666"/>
          </a:xfrm>
        </p:spPr>
        <p:txBody>
          <a:bodyPr>
            <a:normAutofit fontScale="90000"/>
          </a:bodyPr>
          <a:lstStyle/>
          <a:p>
            <a:r>
              <a:rPr lang="en-GB" dirty="0">
                <a:solidFill>
                  <a:srgbClr val="FFC000"/>
                </a:solidFill>
                <a:latin typeface="Bahnschrift Condensed" panose="020B0502040204020203" pitchFamily="34" charset="0"/>
              </a:rPr>
              <a:t>Plotting predictions + Model’s performance</a:t>
            </a:r>
          </a:p>
        </p:txBody>
      </p:sp>
      <p:sp>
        <p:nvSpPr>
          <p:cNvPr id="11" name="Subtitle 2">
            <a:extLst>
              <a:ext uri="{FF2B5EF4-FFF2-40B4-BE49-F238E27FC236}">
                <a16:creationId xmlns:a16="http://schemas.microsoft.com/office/drawing/2014/main" id="{3FD16F33-F902-4D0F-B865-C61F8ACA6655}"/>
              </a:ext>
            </a:extLst>
          </p:cNvPr>
          <p:cNvSpPr>
            <a:spLocks noGrp="1"/>
          </p:cNvSpPr>
          <p:nvPr>
            <p:ph type="subTitle" idx="1"/>
          </p:nvPr>
        </p:nvSpPr>
        <p:spPr>
          <a:xfrm>
            <a:off x="1204411" y="1518082"/>
            <a:ext cx="10582184" cy="4940591"/>
          </a:xfrm>
        </p:spPr>
        <p:txBody>
          <a:bodyPr/>
          <a:lstStyle/>
          <a:p>
            <a:pPr algn="l"/>
            <a:r>
              <a:rPr lang="en-GB" dirty="0">
                <a:solidFill>
                  <a:schemeClr val="bg1"/>
                </a:solidFill>
                <a:latin typeface="Bahnschrift" panose="020B0502040204020203" pitchFamily="34" charset="0"/>
              </a:rPr>
              <a:t>North America</a:t>
            </a:r>
          </a:p>
          <a:p>
            <a:pPr algn="l"/>
            <a:endParaRPr lang="en-GB" dirty="0">
              <a:solidFill>
                <a:srgbClr val="C00000"/>
              </a:solidFill>
              <a:latin typeface="Bahnschrift" panose="020B0502040204020203" pitchFamily="34" charset="0"/>
            </a:endParaRPr>
          </a:p>
        </p:txBody>
      </p:sp>
      <p:pic>
        <p:nvPicPr>
          <p:cNvPr id="20" name="Picture 19">
            <a:extLst>
              <a:ext uri="{FF2B5EF4-FFF2-40B4-BE49-F238E27FC236}">
                <a16:creationId xmlns:a16="http://schemas.microsoft.com/office/drawing/2014/main" id="{D8B9B4F8-122A-40A5-B1A5-975F3FAB4F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2242" y="1980591"/>
            <a:ext cx="5487807" cy="2083253"/>
          </a:xfrm>
          <a:prstGeom prst="rect">
            <a:avLst/>
          </a:prstGeom>
        </p:spPr>
      </p:pic>
      <p:pic>
        <p:nvPicPr>
          <p:cNvPr id="22" name="Picture 21">
            <a:extLst>
              <a:ext uri="{FF2B5EF4-FFF2-40B4-BE49-F238E27FC236}">
                <a16:creationId xmlns:a16="http://schemas.microsoft.com/office/drawing/2014/main" id="{FB20B22F-FF98-49AF-871B-0EF3DF8331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89211" y="1980591"/>
            <a:ext cx="5487807" cy="2083253"/>
          </a:xfrm>
          <a:prstGeom prst="rect">
            <a:avLst/>
          </a:prstGeom>
        </p:spPr>
      </p:pic>
      <p:pic>
        <p:nvPicPr>
          <p:cNvPr id="24" name="Picture 23">
            <a:extLst>
              <a:ext uri="{FF2B5EF4-FFF2-40B4-BE49-F238E27FC236}">
                <a16:creationId xmlns:a16="http://schemas.microsoft.com/office/drawing/2014/main" id="{A985E176-7BD6-41FC-843F-E2C23C5177C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4793" y="4063844"/>
            <a:ext cx="11304776" cy="2707845"/>
          </a:xfrm>
          <a:prstGeom prst="rect">
            <a:avLst/>
          </a:prstGeom>
        </p:spPr>
      </p:pic>
    </p:spTree>
    <p:extLst>
      <p:ext uri="{BB962C8B-B14F-4D97-AF65-F5344CB8AC3E}">
        <p14:creationId xmlns:p14="http://schemas.microsoft.com/office/powerpoint/2010/main" val="5832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3182723033"/>
                  </p:ext>
                </p:extLst>
              </p:nvPr>
            </p:nvGraphicFramePr>
            <p:xfrm>
              <a:off x="10482108" y="-4748124"/>
              <a:ext cx="7143186" cy="7162235"/>
            </p:xfrm>
            <a:graphic>
              <a:graphicData uri="http://schemas.microsoft.com/office/drawing/2017/model3d">
                <am3d:model3d r:embed="rId2">
                  <am3d:spPr>
                    <a:xfrm>
                      <a:off x="0" y="0"/>
                      <a:ext cx="7143186" cy="7162235"/>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3888516" ay="-608933" az="9567960"/>
                    <am3d:postTrans dx="0" dy="0" dz="0"/>
                  </am3d:trans>
                  <am3d:raster rName="Office3DRenderer" rVer="16.0.8326">
                    <am3d:blip r:embed="rId3"/>
                  </am3d:raster>
                  <am3d:objViewport viewportSz="131434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0482108" y="-4748124"/>
                <a:ext cx="7143186" cy="7162235"/>
              </a:xfrm>
              <a:prstGeom prst="rect">
                <a:avLst/>
              </a:prstGeom>
            </p:spPr>
          </p:pic>
        </mc:Fallback>
      </mc:AlternateContent>
      <p:sp>
        <p:nvSpPr>
          <p:cNvPr id="7" name="Title 1">
            <a:extLst>
              <a:ext uri="{FF2B5EF4-FFF2-40B4-BE49-F238E27FC236}">
                <a16:creationId xmlns:a16="http://schemas.microsoft.com/office/drawing/2014/main" id="{CD745886-C541-4795-8C67-6105D2913C62}"/>
              </a:ext>
            </a:extLst>
          </p:cNvPr>
          <p:cNvSpPr txBox="1">
            <a:spLocks/>
          </p:cNvSpPr>
          <p:nvPr/>
        </p:nvSpPr>
        <p:spPr>
          <a:xfrm>
            <a:off x="1524000" y="0"/>
            <a:ext cx="9144000" cy="10526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solidFill>
                <a:srgbClr val="FFC000"/>
              </a:solidFill>
              <a:latin typeface="Bahnschrift Condensed" panose="020B0502040204020203" pitchFamily="34" charset="0"/>
            </a:endParaRPr>
          </a:p>
        </p:txBody>
      </p:sp>
      <p:sp>
        <p:nvSpPr>
          <p:cNvPr id="10" name="Title 1">
            <a:extLst>
              <a:ext uri="{FF2B5EF4-FFF2-40B4-BE49-F238E27FC236}">
                <a16:creationId xmlns:a16="http://schemas.microsoft.com/office/drawing/2014/main" id="{0E326E44-7593-422E-9430-E2D8FB999F42}"/>
              </a:ext>
            </a:extLst>
          </p:cNvPr>
          <p:cNvSpPr>
            <a:spLocks noGrp="1"/>
          </p:cNvSpPr>
          <p:nvPr>
            <p:ph type="ctrTitle"/>
          </p:nvPr>
        </p:nvSpPr>
        <p:spPr>
          <a:xfrm>
            <a:off x="949036" y="152400"/>
            <a:ext cx="10293927" cy="1052666"/>
          </a:xfrm>
        </p:spPr>
        <p:txBody>
          <a:bodyPr>
            <a:normAutofit fontScale="90000"/>
          </a:bodyPr>
          <a:lstStyle/>
          <a:p>
            <a:r>
              <a:rPr lang="en-GB" dirty="0">
                <a:solidFill>
                  <a:srgbClr val="FFC000"/>
                </a:solidFill>
                <a:latin typeface="Bahnschrift Condensed" panose="020B0502040204020203" pitchFamily="34" charset="0"/>
              </a:rPr>
              <a:t>Plotting predictions + Model’s performance</a:t>
            </a:r>
          </a:p>
        </p:txBody>
      </p:sp>
      <p:sp>
        <p:nvSpPr>
          <p:cNvPr id="11" name="Subtitle 2">
            <a:extLst>
              <a:ext uri="{FF2B5EF4-FFF2-40B4-BE49-F238E27FC236}">
                <a16:creationId xmlns:a16="http://schemas.microsoft.com/office/drawing/2014/main" id="{3FD16F33-F902-4D0F-B865-C61F8ACA6655}"/>
              </a:ext>
            </a:extLst>
          </p:cNvPr>
          <p:cNvSpPr>
            <a:spLocks noGrp="1"/>
          </p:cNvSpPr>
          <p:nvPr>
            <p:ph type="subTitle" idx="1"/>
          </p:nvPr>
        </p:nvSpPr>
        <p:spPr>
          <a:xfrm>
            <a:off x="1204411" y="1518082"/>
            <a:ext cx="10582184" cy="4940591"/>
          </a:xfrm>
        </p:spPr>
        <p:txBody>
          <a:bodyPr/>
          <a:lstStyle/>
          <a:p>
            <a:pPr algn="l"/>
            <a:r>
              <a:rPr lang="en-GB" dirty="0">
                <a:solidFill>
                  <a:schemeClr val="bg1"/>
                </a:solidFill>
                <a:latin typeface="Bahnschrift" panose="020B0502040204020203" pitchFamily="34" charset="0"/>
              </a:rPr>
              <a:t>Asia</a:t>
            </a:r>
          </a:p>
          <a:p>
            <a:pPr algn="l"/>
            <a:endParaRPr lang="en-GB" dirty="0">
              <a:solidFill>
                <a:srgbClr val="C00000"/>
              </a:solidFill>
              <a:latin typeface="Bahnschrift" panose="020B0502040204020203" pitchFamily="34" charset="0"/>
            </a:endParaRPr>
          </a:p>
        </p:txBody>
      </p:sp>
      <p:pic>
        <p:nvPicPr>
          <p:cNvPr id="20" name="Picture 19">
            <a:extLst>
              <a:ext uri="{FF2B5EF4-FFF2-40B4-BE49-F238E27FC236}">
                <a16:creationId xmlns:a16="http://schemas.microsoft.com/office/drawing/2014/main" id="{D8B9B4F8-122A-40A5-B1A5-975F3FAB4F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2061" y="1980591"/>
            <a:ext cx="5448168" cy="2083253"/>
          </a:xfrm>
          <a:prstGeom prst="rect">
            <a:avLst/>
          </a:prstGeom>
        </p:spPr>
      </p:pic>
      <p:pic>
        <p:nvPicPr>
          <p:cNvPr id="22" name="Picture 21">
            <a:extLst>
              <a:ext uri="{FF2B5EF4-FFF2-40B4-BE49-F238E27FC236}">
                <a16:creationId xmlns:a16="http://schemas.microsoft.com/office/drawing/2014/main" id="{FB20B22F-FF98-49AF-871B-0EF3DF83319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509030" y="1980591"/>
            <a:ext cx="5448168" cy="2083253"/>
          </a:xfrm>
          <a:prstGeom prst="rect">
            <a:avLst/>
          </a:prstGeom>
        </p:spPr>
      </p:pic>
      <p:pic>
        <p:nvPicPr>
          <p:cNvPr id="24" name="Picture 23">
            <a:extLst>
              <a:ext uri="{FF2B5EF4-FFF2-40B4-BE49-F238E27FC236}">
                <a16:creationId xmlns:a16="http://schemas.microsoft.com/office/drawing/2014/main" id="{A985E176-7BD6-41FC-843F-E2C23C5177C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2061" y="4063844"/>
            <a:ext cx="11265137" cy="2707845"/>
          </a:xfrm>
          <a:prstGeom prst="rect">
            <a:avLst/>
          </a:prstGeom>
        </p:spPr>
      </p:pic>
    </p:spTree>
    <p:extLst>
      <p:ext uri="{BB962C8B-B14F-4D97-AF65-F5344CB8AC3E}">
        <p14:creationId xmlns:p14="http://schemas.microsoft.com/office/powerpoint/2010/main" val="1228393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906405864"/>
                  </p:ext>
                </p:extLst>
              </p:nvPr>
            </p:nvGraphicFramePr>
            <p:xfrm>
              <a:off x="9733100" y="3554978"/>
              <a:ext cx="7200331" cy="7124137"/>
            </p:xfrm>
            <a:graphic>
              <a:graphicData uri="http://schemas.microsoft.com/office/drawing/2017/model3d">
                <am3d:model3d r:embed="rId2">
                  <am3d:spPr>
                    <a:xfrm>
                      <a:off x="0" y="0"/>
                      <a:ext cx="7200331" cy="7124137"/>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4025306" ay="-3091529" az="7101887"/>
                    <am3d:postTrans dx="0" dy="0" dz="0"/>
                  </am3d:trans>
                  <am3d:raster rName="Office3DRenderer" rVer="16.0.8326">
                    <am3d:blip r:embed="rId3"/>
                  </am3d:raster>
                  <am3d:objViewport viewportSz="131434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9733100" y="3554978"/>
                <a:ext cx="7200331" cy="7124137"/>
              </a:xfrm>
              <a:prstGeom prst="rect">
                <a:avLst/>
              </a:prstGeom>
            </p:spPr>
          </p:pic>
        </mc:Fallback>
      </mc:AlternateContent>
      <p:sp>
        <p:nvSpPr>
          <p:cNvPr id="7" name="Title 1">
            <a:extLst>
              <a:ext uri="{FF2B5EF4-FFF2-40B4-BE49-F238E27FC236}">
                <a16:creationId xmlns:a16="http://schemas.microsoft.com/office/drawing/2014/main" id="{CD745886-C541-4795-8C67-6105D2913C62}"/>
              </a:ext>
            </a:extLst>
          </p:cNvPr>
          <p:cNvSpPr txBox="1">
            <a:spLocks/>
          </p:cNvSpPr>
          <p:nvPr/>
        </p:nvSpPr>
        <p:spPr>
          <a:xfrm>
            <a:off x="1524000" y="0"/>
            <a:ext cx="9144000" cy="10526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GB" dirty="0">
              <a:solidFill>
                <a:srgbClr val="FFC000"/>
              </a:solidFill>
              <a:latin typeface="Bahnschrift Condensed" panose="020B0502040204020203" pitchFamily="34" charset="0"/>
            </a:endParaRPr>
          </a:p>
        </p:txBody>
      </p:sp>
      <p:sp>
        <p:nvSpPr>
          <p:cNvPr id="10" name="Title 1">
            <a:extLst>
              <a:ext uri="{FF2B5EF4-FFF2-40B4-BE49-F238E27FC236}">
                <a16:creationId xmlns:a16="http://schemas.microsoft.com/office/drawing/2014/main" id="{0E326E44-7593-422E-9430-E2D8FB999F42}"/>
              </a:ext>
            </a:extLst>
          </p:cNvPr>
          <p:cNvSpPr>
            <a:spLocks noGrp="1"/>
          </p:cNvSpPr>
          <p:nvPr>
            <p:ph type="ctrTitle"/>
          </p:nvPr>
        </p:nvSpPr>
        <p:spPr>
          <a:xfrm>
            <a:off x="949036" y="152400"/>
            <a:ext cx="10293927" cy="1052666"/>
          </a:xfrm>
        </p:spPr>
        <p:txBody>
          <a:bodyPr>
            <a:normAutofit/>
          </a:bodyPr>
          <a:lstStyle/>
          <a:p>
            <a:r>
              <a:rPr lang="en-GB" dirty="0">
                <a:solidFill>
                  <a:srgbClr val="FFC000"/>
                </a:solidFill>
                <a:latin typeface="Bahnschrift Condensed" panose="020B0502040204020203" pitchFamily="34" charset="0"/>
              </a:rPr>
              <a:t>Key Insights &amp; Conclusion</a:t>
            </a:r>
          </a:p>
        </p:txBody>
      </p:sp>
      <p:sp>
        <p:nvSpPr>
          <p:cNvPr id="11" name="Subtitle 2">
            <a:extLst>
              <a:ext uri="{FF2B5EF4-FFF2-40B4-BE49-F238E27FC236}">
                <a16:creationId xmlns:a16="http://schemas.microsoft.com/office/drawing/2014/main" id="{3FD16F33-F902-4D0F-B865-C61F8ACA6655}"/>
              </a:ext>
            </a:extLst>
          </p:cNvPr>
          <p:cNvSpPr>
            <a:spLocks noGrp="1"/>
          </p:cNvSpPr>
          <p:nvPr>
            <p:ph type="subTitle" idx="1"/>
          </p:nvPr>
        </p:nvSpPr>
        <p:spPr>
          <a:xfrm>
            <a:off x="443346" y="1518082"/>
            <a:ext cx="11343250" cy="4940591"/>
          </a:xfrm>
        </p:spPr>
        <p:txBody>
          <a:bodyPr>
            <a:normAutofit fontScale="77500" lnSpcReduction="20000"/>
          </a:bodyPr>
          <a:lstStyle/>
          <a:p>
            <a:pPr algn="l"/>
            <a:r>
              <a:rPr lang="en-GB" sz="2800" dirty="0">
                <a:solidFill>
                  <a:srgbClr val="00B0F0"/>
                </a:solidFill>
                <a:effectLst>
                  <a:outerShdw blurRad="38100" dist="38100" dir="2700000" algn="tl">
                    <a:srgbClr val="000000">
                      <a:alpha val="43137"/>
                    </a:srgbClr>
                  </a:outerShdw>
                </a:effectLst>
                <a:latin typeface="Bahnschrift" panose="020B0502040204020203" pitchFamily="34" charset="0"/>
              </a:rPr>
              <a:t>Key Insights</a:t>
            </a:r>
          </a:p>
          <a:p>
            <a:pPr algn="l"/>
            <a:r>
              <a:rPr lang="en-GB" dirty="0">
                <a:solidFill>
                  <a:schemeClr val="bg1">
                    <a:lumMod val="50000"/>
                  </a:schemeClr>
                </a:solidFill>
                <a:effectLst>
                  <a:outerShdw blurRad="38100" dist="38100" dir="2700000" algn="tl">
                    <a:srgbClr val="000000">
                      <a:alpha val="43137"/>
                    </a:srgbClr>
                  </a:outerShdw>
                </a:effectLst>
                <a:latin typeface="Bahnschrift" panose="020B0502040204020203" pitchFamily="34" charset="0"/>
              </a:rPr>
              <a:t>Europe:</a:t>
            </a:r>
          </a:p>
          <a:p>
            <a:pPr algn="l"/>
            <a:r>
              <a:rPr lang="en-GB" dirty="0">
                <a:solidFill>
                  <a:schemeClr val="bg1"/>
                </a:solidFill>
                <a:effectLst>
                  <a:outerShdw blurRad="38100" dist="38100" dir="2700000" algn="tl">
                    <a:srgbClr val="000000">
                      <a:alpha val="43137"/>
                    </a:srgbClr>
                  </a:outerShdw>
                </a:effectLst>
                <a:latin typeface="Bahnschrift" panose="020B0502040204020203" pitchFamily="34" charset="0"/>
              </a:rPr>
              <a:t>There's a noticeable overestimation during the early pandemic months, but the model adjusts and aligns closely with the actual cases in subsequent months.</a:t>
            </a:r>
          </a:p>
          <a:p>
            <a:pPr algn="l"/>
            <a:endParaRPr lang="en-GB" dirty="0">
              <a:solidFill>
                <a:schemeClr val="bg1"/>
              </a:solidFill>
              <a:effectLst>
                <a:outerShdw blurRad="38100" dist="38100" dir="2700000" algn="tl">
                  <a:srgbClr val="000000">
                    <a:alpha val="43137"/>
                  </a:srgbClr>
                </a:outerShdw>
              </a:effectLst>
              <a:latin typeface="Bahnschrift" panose="020B0502040204020203" pitchFamily="34" charset="0"/>
            </a:endParaRPr>
          </a:p>
          <a:p>
            <a:pPr algn="l"/>
            <a:r>
              <a:rPr lang="en-GB" dirty="0">
                <a:solidFill>
                  <a:schemeClr val="bg1">
                    <a:lumMod val="50000"/>
                  </a:schemeClr>
                </a:solidFill>
                <a:effectLst>
                  <a:outerShdw blurRad="38100" dist="38100" dir="2700000" algn="tl">
                    <a:srgbClr val="000000">
                      <a:alpha val="43137"/>
                    </a:srgbClr>
                  </a:outerShdw>
                </a:effectLst>
                <a:latin typeface="Bahnschrift" panose="020B0502040204020203" pitchFamily="34" charset="0"/>
              </a:rPr>
              <a:t>North America:</a:t>
            </a:r>
          </a:p>
          <a:p>
            <a:pPr algn="l"/>
            <a:r>
              <a:rPr lang="en-GB" dirty="0">
                <a:solidFill>
                  <a:schemeClr val="bg1"/>
                </a:solidFill>
                <a:effectLst>
                  <a:outerShdw blurRad="38100" dist="38100" dir="2700000" algn="tl">
                    <a:srgbClr val="000000">
                      <a:alpha val="43137"/>
                    </a:srgbClr>
                  </a:outerShdw>
                </a:effectLst>
                <a:latin typeface="Bahnschrift" panose="020B0502040204020203" pitchFamily="34" charset="0"/>
              </a:rPr>
              <a:t>The predictions follow the actual trend closely in both training and testing phases for all splits.</a:t>
            </a:r>
          </a:p>
          <a:p>
            <a:pPr algn="l"/>
            <a:endParaRPr lang="en-GB" dirty="0">
              <a:solidFill>
                <a:schemeClr val="bg1"/>
              </a:solidFill>
              <a:effectLst>
                <a:outerShdw blurRad="38100" dist="38100" dir="2700000" algn="tl">
                  <a:srgbClr val="000000">
                    <a:alpha val="43137"/>
                  </a:srgbClr>
                </a:outerShdw>
              </a:effectLst>
              <a:latin typeface="Bahnschrift" panose="020B0502040204020203" pitchFamily="34" charset="0"/>
            </a:endParaRPr>
          </a:p>
          <a:p>
            <a:pPr algn="l"/>
            <a:r>
              <a:rPr lang="en-GB" dirty="0">
                <a:solidFill>
                  <a:schemeClr val="bg1">
                    <a:lumMod val="50000"/>
                  </a:schemeClr>
                </a:solidFill>
                <a:effectLst>
                  <a:outerShdw blurRad="38100" dist="38100" dir="2700000" algn="tl">
                    <a:srgbClr val="000000">
                      <a:alpha val="43137"/>
                    </a:srgbClr>
                  </a:outerShdw>
                </a:effectLst>
                <a:latin typeface="Bahnschrift" panose="020B0502040204020203" pitchFamily="34" charset="0"/>
              </a:rPr>
              <a:t>Asia:</a:t>
            </a:r>
          </a:p>
          <a:p>
            <a:pPr algn="l"/>
            <a:r>
              <a:rPr lang="en-GB" dirty="0">
                <a:solidFill>
                  <a:schemeClr val="bg1"/>
                </a:solidFill>
                <a:effectLst>
                  <a:outerShdw blurRad="38100" dist="38100" dir="2700000" algn="tl">
                    <a:srgbClr val="000000">
                      <a:alpha val="43137"/>
                    </a:srgbClr>
                  </a:outerShdw>
                </a:effectLst>
                <a:latin typeface="Bahnschrift" panose="020B0502040204020203" pitchFamily="34" charset="0"/>
              </a:rPr>
              <a:t>For all splits, the test predictions maintain a consistent trend, indicating the model's stability across different time frames.</a:t>
            </a:r>
          </a:p>
          <a:p>
            <a:pPr algn="l"/>
            <a:endParaRPr lang="en-GB" dirty="0">
              <a:solidFill>
                <a:schemeClr val="bg1"/>
              </a:solidFill>
              <a:effectLst>
                <a:outerShdw blurRad="38100" dist="38100" dir="2700000" algn="tl">
                  <a:srgbClr val="000000">
                    <a:alpha val="43137"/>
                  </a:srgbClr>
                </a:outerShdw>
              </a:effectLst>
              <a:latin typeface="Bahnschrift" panose="020B0502040204020203" pitchFamily="34" charset="0"/>
            </a:endParaRPr>
          </a:p>
          <a:p>
            <a:pPr algn="l"/>
            <a:r>
              <a:rPr lang="en-GB" sz="2800" dirty="0">
                <a:solidFill>
                  <a:srgbClr val="00B0F0"/>
                </a:solidFill>
                <a:effectLst>
                  <a:outerShdw blurRad="38100" dist="38100" dir="2700000" algn="tl">
                    <a:srgbClr val="000000">
                      <a:alpha val="43137"/>
                    </a:srgbClr>
                  </a:outerShdw>
                </a:effectLst>
                <a:latin typeface="Bahnschrift" panose="020B0502040204020203" pitchFamily="34" charset="0"/>
              </a:rPr>
              <a:t>Conclusion</a:t>
            </a:r>
          </a:p>
          <a:p>
            <a:pPr algn="l"/>
            <a:r>
              <a:rPr lang="en-GB" dirty="0">
                <a:solidFill>
                  <a:schemeClr val="bg1"/>
                </a:solidFill>
                <a:effectLst>
                  <a:outerShdw blurRad="38100" dist="38100" dir="2700000" algn="tl">
                    <a:srgbClr val="000000">
                      <a:alpha val="43137"/>
                    </a:srgbClr>
                  </a:outerShdw>
                </a:effectLst>
                <a:latin typeface="Bahnschrift" panose="020B0502040204020203" pitchFamily="34" charset="0"/>
              </a:rPr>
              <a:t>The predictions indicate that the number of COVID-19 cases increased in each continent during March, suggesting that the virus continued to spread without showing signs of decrease across these regions.</a:t>
            </a:r>
            <a:endParaRPr lang="en-GB" dirty="0">
              <a:solidFill>
                <a:srgbClr val="C00000"/>
              </a:solidFill>
              <a:effectLst>
                <a:outerShdw blurRad="38100" dist="38100" dir="2700000" algn="tl">
                  <a:srgbClr val="000000">
                    <a:alpha val="43137"/>
                  </a:srgbClr>
                </a:outerShdw>
              </a:effectLst>
              <a:latin typeface="Bahnschrift" panose="020B0502040204020203" pitchFamily="34" charset="0"/>
            </a:endParaRPr>
          </a:p>
        </p:txBody>
      </p:sp>
    </p:spTree>
    <p:extLst>
      <p:ext uri="{BB962C8B-B14F-4D97-AF65-F5344CB8AC3E}">
        <p14:creationId xmlns:p14="http://schemas.microsoft.com/office/powerpoint/2010/main" val="626757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588850361"/>
                  </p:ext>
                </p:extLst>
              </p:nvPr>
            </p:nvGraphicFramePr>
            <p:xfrm>
              <a:off x="12192000" y="6569096"/>
              <a:ext cx="1091365" cy="1110345"/>
            </p:xfrm>
            <a:graphic>
              <a:graphicData uri="http://schemas.microsoft.com/office/drawing/2017/model3d">
                <am3d:model3d r:embed="rId2">
                  <am3d:spPr>
                    <a:xfrm>
                      <a:off x="0" y="0"/>
                      <a:ext cx="1091365" cy="1110345"/>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5116244" ay="25605" az="10491831"/>
                    <am3d:postTrans dx="0" dy="0" dz="0"/>
                  </am3d:trans>
                  <am3d:raster rName="Office3DRenderer" rVer="16.0.8326">
                    <am3d:blip r:embed="rId3"/>
                  </am3d:raster>
                  <am3d:objViewport viewportSz="18885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2192000" y="6569096"/>
                <a:ext cx="1091365" cy="1110345"/>
              </a:xfrm>
              <a:prstGeom prst="rect">
                <a:avLst/>
              </a:prstGeom>
            </p:spPr>
          </p:pic>
        </mc:Fallback>
      </mc:AlternateContent>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676400" y="888266"/>
            <a:ext cx="9144000" cy="1052666"/>
          </a:xfrm>
        </p:spPr>
        <p:txBody>
          <a:bodyPr/>
          <a:lstStyle/>
          <a:p>
            <a:r>
              <a:rPr lang="en-GB" dirty="0">
                <a:solidFill>
                  <a:srgbClr val="FFC000"/>
                </a:solidFill>
                <a:latin typeface="Bahnschrift Condensed" panose="020B0502040204020203" pitchFamily="34" charset="0"/>
              </a:rPr>
              <a:t>Thank you for watching</a:t>
            </a:r>
          </a:p>
        </p:txBody>
      </p:sp>
      <p:sp>
        <p:nvSpPr>
          <p:cNvPr id="19" name="AutoShape 4" descr="IMG_2703">
            <a:extLst>
              <a:ext uri="{FF2B5EF4-FFF2-40B4-BE49-F238E27FC236}">
                <a16:creationId xmlns:a16="http://schemas.microsoft.com/office/drawing/2014/main" id="{2A81BFB8-CA2F-47D1-BAE0-D729DC73A7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AutoShape 6" descr="IMG_2703">
            <a:extLst>
              <a:ext uri="{FF2B5EF4-FFF2-40B4-BE49-F238E27FC236}">
                <a16:creationId xmlns:a16="http://schemas.microsoft.com/office/drawing/2014/main" id="{18BEF995-5C1C-421D-B7A1-CDA64F77F1CF}"/>
              </a:ext>
            </a:extLst>
          </p:cNvPr>
          <p:cNvSpPr>
            <a:spLocks noChangeAspect="1" noChangeArrowheads="1"/>
          </p:cNvSpPr>
          <p:nvPr/>
        </p:nvSpPr>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 name="AutoShape 8" descr="8 Best Smokers for Beginners (2023) Top Picks to Get Started">
            <a:extLst>
              <a:ext uri="{FF2B5EF4-FFF2-40B4-BE49-F238E27FC236}">
                <a16:creationId xmlns:a16="http://schemas.microsoft.com/office/drawing/2014/main" id="{F4DD9205-6CD7-478E-BF5E-F54BCDCD7140}"/>
              </a:ext>
            </a:extLst>
          </p:cNvPr>
          <p:cNvSpPr>
            <a:spLocks noChangeAspect="1" noChangeArrowheads="1"/>
          </p:cNvSpPr>
          <p:nvPr/>
        </p:nvSpPr>
        <p:spPr bwMode="auto">
          <a:xfrm>
            <a:off x="6096000" y="3429000"/>
            <a:ext cx="1728926" cy="17289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158" name="Picture 14" descr="Modified Chocolate a Day keeps Ageing Away | Onlymyhealth">
            <a:extLst>
              <a:ext uri="{FF2B5EF4-FFF2-40B4-BE49-F238E27FC236}">
                <a16:creationId xmlns:a16="http://schemas.microsoft.com/office/drawing/2014/main" id="{ABD3D519-5954-42E1-B5AB-8DE8DD6A777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667" b="96889" l="10000" r="90000">
                        <a14:foregroundMark x1="49000" y1="6667" x2="44750" y2="11111"/>
                        <a14:foregroundMark x1="49250" y1="33333" x2="48250" y2="41333"/>
                        <a14:foregroundMark x1="45500" y1="36000" x2="45500" y2="28444"/>
                        <a14:foregroundMark x1="31250" y1="58667" x2="31250" y2="55556"/>
                        <a14:foregroundMark x1="37750" y1="56000" x2="38750" y2="55556"/>
                        <a14:foregroundMark x1="36250" y1="83556" x2="40500" y2="96000"/>
                        <a14:foregroundMark x1="83000" y1="96889" x2="81000" y2="95556"/>
                      </a14:backgroundRemoval>
                    </a14:imgEffect>
                  </a14:imgLayer>
                </a14:imgProps>
              </a:ext>
              <a:ext uri="{28A0092B-C50C-407E-A947-70E740481C1C}">
                <a14:useLocalDpi xmlns:a14="http://schemas.microsoft.com/office/drawing/2010/main" val="0"/>
              </a:ext>
            </a:extLst>
          </a:blip>
          <a:srcRect/>
          <a:stretch>
            <a:fillRect/>
          </a:stretch>
        </p:blipFill>
        <p:spPr bwMode="auto">
          <a:xfrm rot="5125033">
            <a:off x="-2204152" y="846518"/>
            <a:ext cx="7293096" cy="3715915"/>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How To Boost Your Viral Immunity With Natural Medicines">
            <a:extLst>
              <a:ext uri="{FF2B5EF4-FFF2-40B4-BE49-F238E27FC236}">
                <a16:creationId xmlns:a16="http://schemas.microsoft.com/office/drawing/2014/main" id="{B6BB2FB2-2EF9-458E-AB44-519821D4666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80" b="96599" l="10000" r="90000">
                        <a14:foregroundMark x1="37041" y1="6633" x2="30510" y2="8503"/>
                        <a14:foregroundMark x1="24490" y1="85374" x2="29184" y2="91497"/>
                        <a14:foregroundMark x1="29184" y1="91497" x2="38163" y2="96599"/>
                        <a14:foregroundMark x1="14490" y1="84184" x2="15306" y2="88095"/>
                        <a14:foregroundMark x1="70306" y1="91837" x2="58469" y2="91667"/>
                        <a14:foregroundMark x1="14592" y1="93707" x2="15102" y2="91667"/>
                        <a14:foregroundMark x1="18980" y1="72279" x2="16633" y2="73810"/>
                        <a14:foregroundMark x1="62245" y1="57993" x2="60000" y2="48469"/>
                        <a14:foregroundMark x1="84898" y1="87585" x2="81020" y2="85544"/>
                        <a14:foregroundMark x1="82245" y1="85374" x2="74184" y2="77551"/>
                        <a14:foregroundMark x1="74184" y1="77551" x2="67653" y2="64796"/>
                        <a14:foregroundMark x1="67653" y1="64796" x2="61429" y2="36054"/>
                        <a14:foregroundMark x1="62551" y1="40816" x2="60612" y2="32993"/>
                        <a14:foregroundMark x1="85306" y1="94048" x2="84796" y2="83503"/>
                        <a14:foregroundMark x1="84796" y1="83503" x2="80306" y2="79082"/>
                        <a14:foregroundMark x1="78878" y1="77211" x2="78878" y2="77211"/>
                        <a14:foregroundMark x1="79796" y1="77211" x2="78469" y2="73980"/>
                        <a14:foregroundMark x1="79286" y1="75170" x2="78265" y2="73639"/>
                        <a14:foregroundMark x1="67347" y1="79082" x2="57041" y2="65816"/>
                        <a14:foregroundMark x1="65000" y1="73639" x2="65000" y2="73639"/>
                        <a14:foregroundMark x1="59796" y1="38776" x2="59796" y2="34354"/>
                        <a14:foregroundMark x1="15612" y1="81122" x2="15612" y2="81122"/>
                        <a14:foregroundMark x1="12347" y1="85884" x2="12347" y2="85884"/>
                        <a14:foregroundMark x1="12347" y1="94898" x2="12653" y2="87925"/>
                        <a14:foregroundMark x1="36735" y1="680" x2="36735" y2="680"/>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8406391" y="619689"/>
            <a:ext cx="5144770" cy="2821548"/>
          </a:xfrm>
          <a:prstGeom prst="rect">
            <a:avLst/>
          </a:prstGeom>
          <a:noFill/>
          <a:extLst>
            <a:ext uri="{909E8E84-426E-40DD-AFC4-6F175D3DCCD1}">
              <a14:hiddenFill xmlns:a14="http://schemas.microsoft.com/office/drawing/2010/main">
                <a:solidFill>
                  <a:srgbClr val="FFFFFF"/>
                </a:solidFill>
              </a14:hiddenFill>
            </a:ext>
          </a:extLst>
        </p:spPr>
      </p:pic>
      <p:pic>
        <p:nvPicPr>
          <p:cNvPr id="6170" name="Picture 26" descr="See related image detail. Sad cat wearing a mask: the sequel, as our state just cancelled the ...">
            <a:extLst>
              <a:ext uri="{FF2B5EF4-FFF2-40B4-BE49-F238E27FC236}">
                <a16:creationId xmlns:a16="http://schemas.microsoft.com/office/drawing/2014/main" id="{6D7F1F31-1BFC-4882-9385-BE25EA30516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493" b="97028" l="9193" r="99552">
                        <a14:foregroundMark x1="69955" y1="8493" x2="69955" y2="8493"/>
                        <a14:foregroundMark x1="95291" y1="28450" x2="95291" y2="28450"/>
                        <a14:foregroundMark x1="83857" y1="69002" x2="83857" y2="69002"/>
                        <a14:foregroundMark x1="91480" y1="45011" x2="79372" y2="91295"/>
                        <a14:foregroundMark x1="79372" y1="91295" x2="77578" y2="64968"/>
                        <a14:foregroundMark x1="77578" y1="64968" x2="42152" y2="91083"/>
                        <a14:foregroundMark x1="42152" y1="91083" x2="19731" y2="84289"/>
                        <a14:foregroundMark x1="19731" y1="84289" x2="19731" y2="84289"/>
                        <a14:foregroundMark x1="24664" y1="74310" x2="13229" y2="94055"/>
                        <a14:foregroundMark x1="13229" y1="94055" x2="13004" y2="97028"/>
                        <a14:foregroundMark x1="61883" y1="82378" x2="64350" y2="93631"/>
                        <a14:foregroundMark x1="93274" y1="62845" x2="89013" y2="87898"/>
                        <a14:foregroundMark x1="71076" y1="84713" x2="77130" y2="96391"/>
                        <a14:foregroundMark x1="93274" y1="94268" x2="99552" y2="57962"/>
                        <a14:foregroundMark x1="99552" y1="57962" x2="89686" y2="27813"/>
                      </a14:backgroundRemoval>
                    </a14:imgEffect>
                  </a14:imgLayer>
                </a14:imgProps>
              </a:ext>
              <a:ext uri="{28A0092B-C50C-407E-A947-70E740481C1C}">
                <a14:useLocalDpi xmlns:a14="http://schemas.microsoft.com/office/drawing/2010/main" val="0"/>
              </a:ext>
            </a:extLst>
          </a:blip>
          <a:srcRect/>
          <a:stretch>
            <a:fillRect/>
          </a:stretch>
        </p:blipFill>
        <p:spPr bwMode="auto">
          <a:xfrm>
            <a:off x="9429080" y="3893392"/>
            <a:ext cx="2886276" cy="3043139"/>
          </a:xfrm>
          <a:prstGeom prst="rect">
            <a:avLst/>
          </a:prstGeom>
          <a:noFill/>
          <a:extLst>
            <a:ext uri="{909E8E84-426E-40DD-AFC4-6F175D3DCCD1}">
              <a14:hiddenFill xmlns:a14="http://schemas.microsoft.com/office/drawing/2010/main">
                <a:solidFill>
                  <a:srgbClr val="FFFFFF"/>
                </a:solidFill>
              </a14:hiddenFill>
            </a:ext>
          </a:extLst>
        </p:spPr>
      </p:pic>
      <p:pic>
        <p:nvPicPr>
          <p:cNvPr id="6172" name="Picture 28" descr="These are the 62 best COVID-19 memes on the internet - We Are The Mighty">
            <a:extLst>
              <a:ext uri="{FF2B5EF4-FFF2-40B4-BE49-F238E27FC236}">
                <a16:creationId xmlns:a16="http://schemas.microsoft.com/office/drawing/2014/main" id="{C334C373-5381-4DDF-97B2-CF69B1C643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8510" y="4334076"/>
            <a:ext cx="3332975" cy="2619709"/>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530+ Halt Concept No Mask Stock Photos, Pictures &amp; Royalty-Free Images ...">
            <a:extLst>
              <a:ext uri="{FF2B5EF4-FFF2-40B4-BE49-F238E27FC236}">
                <a16:creationId xmlns:a16="http://schemas.microsoft.com/office/drawing/2014/main" id="{BD5CFD7A-2F6A-4CA3-A7F1-C34F227B31EC}"/>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9832" b="93765" l="9904" r="89936">
                        <a14:foregroundMark x1="41534" y1="93765" x2="42332" y2="86811"/>
                      </a14:backgroundRemoval>
                    </a14:imgEffect>
                  </a14:imgLayer>
                </a14:imgProps>
              </a:ext>
              <a:ext uri="{28A0092B-C50C-407E-A947-70E740481C1C}">
                <a14:useLocalDpi xmlns:a14="http://schemas.microsoft.com/office/drawing/2010/main" val="0"/>
              </a:ext>
            </a:extLst>
          </a:blip>
          <a:srcRect/>
          <a:stretch>
            <a:fillRect/>
          </a:stretch>
        </p:blipFill>
        <p:spPr bwMode="auto">
          <a:xfrm>
            <a:off x="4897929" y="3370120"/>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nformation for our partners during coronavirus | Hume Community ...">
            <a:extLst>
              <a:ext uri="{FF2B5EF4-FFF2-40B4-BE49-F238E27FC236}">
                <a16:creationId xmlns:a16="http://schemas.microsoft.com/office/drawing/2014/main" id="{8398638B-D541-48B4-9BE4-9C21EF72D22F}"/>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5163" b="97454" l="9901" r="89958">
                        <a14:foregroundMark x1="53890" y1="8133" x2="53890" y2="8133"/>
                        <a14:foregroundMark x1="52004" y1="5446" x2="49694" y2="9052"/>
                        <a14:foregroundMark x1="48751" y1="6719" x2="47713" y2="5304"/>
                        <a14:foregroundMark x1="22348" y1="90240" x2="22348" y2="92574"/>
                        <a14:foregroundMark x1="45875" y1="93847" x2="45875" y2="97454"/>
                      </a14:backgroundRemoval>
                    </a14:imgEffect>
                  </a14:imgLayer>
                </a14:imgProps>
              </a:ext>
              <a:ext uri="{28A0092B-C50C-407E-A947-70E740481C1C}">
                <a14:useLocalDpi xmlns:a14="http://schemas.microsoft.com/office/drawing/2010/main" val="0"/>
              </a:ext>
            </a:extLst>
          </a:blip>
          <a:srcRect/>
          <a:stretch>
            <a:fillRect/>
          </a:stretch>
        </p:blipFill>
        <p:spPr bwMode="auto">
          <a:xfrm rot="2307304">
            <a:off x="-1672019" y="3529516"/>
            <a:ext cx="6066937" cy="398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672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2233984197"/>
                  </p:ext>
                </p:extLst>
              </p:nvPr>
            </p:nvGraphicFramePr>
            <p:xfrm>
              <a:off x="136421" y="151153"/>
              <a:ext cx="1091366" cy="1091366"/>
            </p:xfrm>
            <a:graphic>
              <a:graphicData uri="http://schemas.microsoft.com/office/drawing/2017/model3d">
                <am3d:model3d r:embed="rId2">
                  <am3d:spPr>
                    <a:xfrm>
                      <a:off x="0" y="0"/>
                      <a:ext cx="1091366" cy="1091366"/>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4669785" ay="-3628622" az="-4564843"/>
                    <am3d:postTrans dx="0" dy="0" dz="0"/>
                  </am3d:trans>
                  <am3d:raster rName="Office3DRenderer" rVer="16.0.8326">
                    <am3d:blip r:embed="rId3"/>
                  </am3d:raster>
                  <am3d:objViewport viewportSz="18885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36421" y="151153"/>
                <a:ext cx="1091366" cy="1091366"/>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1204411" y="1518082"/>
            <a:ext cx="10582184" cy="5175680"/>
          </a:xfrm>
        </p:spPr>
        <p:txBody>
          <a:bodyPr/>
          <a:lstStyle/>
          <a:p>
            <a:pPr marL="342900" indent="-342900" algn="l">
              <a:buFont typeface="Arial" panose="020B0604020202020204" pitchFamily="34" charset="0"/>
              <a:buChar char="•"/>
            </a:pPr>
            <a:r>
              <a:rPr lang="en-GB" dirty="0">
                <a:solidFill>
                  <a:schemeClr val="bg1"/>
                </a:solidFill>
                <a:latin typeface="Bahnschrift" panose="020B0502040204020203" pitchFamily="34" charset="0"/>
              </a:rPr>
              <a:t>Since our data nature is </a:t>
            </a:r>
            <a:r>
              <a:rPr lang="en-GB" dirty="0">
                <a:solidFill>
                  <a:schemeClr val="accent4">
                    <a:lumMod val="40000"/>
                    <a:lumOff val="60000"/>
                  </a:schemeClr>
                </a:solidFill>
                <a:latin typeface="Bahnschrift" panose="020B0502040204020203" pitchFamily="34" charset="0"/>
              </a:rPr>
              <a:t>TimeSeries</a:t>
            </a:r>
            <a:r>
              <a:rPr lang="en-GB" dirty="0">
                <a:solidFill>
                  <a:schemeClr val="bg1"/>
                </a:solidFill>
                <a:latin typeface="Bahnschrift" panose="020B0502040204020203" pitchFamily="34" charset="0"/>
              </a:rPr>
              <a:t> we cannot use </a:t>
            </a:r>
            <a:r>
              <a:rPr lang="en-GB" dirty="0">
                <a:solidFill>
                  <a:schemeClr val="bg1">
                    <a:lumMod val="50000"/>
                  </a:schemeClr>
                </a:solidFill>
                <a:latin typeface="Bahnschrift" panose="020B0502040204020203" pitchFamily="34" charset="0"/>
              </a:rPr>
              <a:t>KNNImputer</a:t>
            </a:r>
            <a:r>
              <a:rPr lang="en-GB" dirty="0">
                <a:solidFill>
                  <a:schemeClr val="bg1"/>
                </a:solidFill>
                <a:latin typeface="Bahnschrift" panose="020B0502040204020203" pitchFamily="34" charset="0"/>
              </a:rPr>
              <a:t> to fill </a:t>
            </a:r>
            <a:r>
              <a:rPr lang="en-GB" dirty="0" err="1">
                <a:solidFill>
                  <a:schemeClr val="bg1"/>
                </a:solidFill>
                <a:latin typeface="Bahnschrift" panose="020B0502040204020203" pitchFamily="34" charset="0"/>
              </a:rPr>
              <a:t>NaNs</a:t>
            </a:r>
            <a:r>
              <a:rPr lang="en-GB" dirty="0">
                <a:solidFill>
                  <a:schemeClr val="bg1"/>
                </a:solidFill>
                <a:latin typeface="Bahnschrift" panose="020B0502040204020203" pitchFamily="34" charset="0"/>
              </a:rPr>
              <a:t> values</a:t>
            </a:r>
          </a:p>
          <a:p>
            <a:pPr marL="342900" indent="-342900" algn="l">
              <a:buFont typeface="Arial" panose="020B0604020202020204" pitchFamily="34" charset="0"/>
              <a:buChar char="•"/>
            </a:pPr>
            <a:r>
              <a:rPr lang="en-GB" dirty="0">
                <a:solidFill>
                  <a:schemeClr val="bg1"/>
                </a:solidFill>
                <a:latin typeface="Bahnschrift" panose="020B0502040204020203" pitchFamily="34" charset="0"/>
              </a:rPr>
              <a:t>So we used </a:t>
            </a:r>
            <a:r>
              <a:rPr lang="en-GB" dirty="0">
                <a:solidFill>
                  <a:srgbClr val="00B0F0"/>
                </a:solidFill>
                <a:latin typeface="Bahnschrift" panose="020B0502040204020203" pitchFamily="34" charset="0"/>
              </a:rPr>
              <a:t>Interpolation </a:t>
            </a:r>
            <a:r>
              <a:rPr lang="en-GB" dirty="0">
                <a:solidFill>
                  <a:schemeClr val="bg1"/>
                </a:solidFill>
                <a:latin typeface="Bahnschrift" panose="020B0502040204020203" pitchFamily="34" charset="0"/>
              </a:rPr>
              <a:t>(</a:t>
            </a:r>
            <a:r>
              <a:rPr lang="en-GB" b="0" dirty="0">
                <a:solidFill>
                  <a:schemeClr val="bg1"/>
                </a:solidFill>
                <a:effectLst/>
                <a:latin typeface="Söhne"/>
              </a:rPr>
              <a:t>estimating unknown values within the range of known data points</a:t>
            </a:r>
            <a:r>
              <a:rPr lang="en-GB" dirty="0">
                <a:solidFill>
                  <a:schemeClr val="bg1"/>
                </a:solidFill>
                <a:latin typeface="Bahnschrift" panose="020B0502040204020203" pitchFamily="34" charset="0"/>
              </a:rPr>
              <a:t>)</a:t>
            </a:r>
          </a:p>
          <a:p>
            <a:pPr marL="342900" indent="-342900" algn="l">
              <a:buFont typeface="Arial" panose="020B0604020202020204" pitchFamily="34" charset="0"/>
              <a:buChar char="•"/>
            </a:pPr>
            <a:endParaRPr lang="en-GB" dirty="0">
              <a:solidFill>
                <a:schemeClr val="bg1"/>
              </a:solidFill>
              <a:latin typeface="Bahnschrift" panose="020B0502040204020203" pitchFamily="34" charset="0"/>
            </a:endParaRPr>
          </a:p>
          <a:p>
            <a:pPr marL="342900" indent="-342900" algn="l">
              <a:buFont typeface="Arial" panose="020B0604020202020204" pitchFamily="34" charset="0"/>
              <a:buChar char="•"/>
            </a:pPr>
            <a:r>
              <a:rPr lang="en-GB" dirty="0">
                <a:solidFill>
                  <a:schemeClr val="bg1"/>
                </a:solidFill>
                <a:latin typeface="Bahnschrift" panose="020B0502040204020203" pitchFamily="34" charset="0"/>
              </a:rPr>
              <a:t>We will not drop outliers since we will choose a smart complex model that handles outliers perfectly </a:t>
            </a:r>
            <a:r>
              <a:rPr lang="en-GB" dirty="0">
                <a:solidFill>
                  <a:schemeClr val="bg1">
                    <a:lumMod val="75000"/>
                  </a:schemeClr>
                </a:solidFill>
                <a:latin typeface="Bahnschrift" panose="020B0502040204020203" pitchFamily="34" charset="0"/>
              </a:rPr>
              <a:t>(No spoilers ;)</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Data Cleaning</a:t>
            </a:r>
          </a:p>
        </p:txBody>
      </p:sp>
      <p:pic>
        <p:nvPicPr>
          <p:cNvPr id="3" name="Graphic 2" descr="Clock with solid fill">
            <a:extLst>
              <a:ext uri="{FF2B5EF4-FFF2-40B4-BE49-F238E27FC236}">
                <a16:creationId xmlns:a16="http://schemas.microsoft.com/office/drawing/2014/main" id="{71A6092B-165F-402E-A6D9-5F0BAEB344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5115560"/>
            <a:ext cx="914400" cy="914400"/>
          </a:xfrm>
          <a:prstGeom prst="rect">
            <a:avLst/>
          </a:prstGeom>
        </p:spPr>
      </p:pic>
    </p:spTree>
    <p:extLst>
      <p:ext uri="{BB962C8B-B14F-4D97-AF65-F5344CB8AC3E}">
        <p14:creationId xmlns:p14="http://schemas.microsoft.com/office/powerpoint/2010/main" val="80696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1637185531"/>
                  </p:ext>
                </p:extLst>
              </p:nvPr>
            </p:nvGraphicFramePr>
            <p:xfrm>
              <a:off x="9398000" y="3997560"/>
              <a:ext cx="4664630" cy="4683669"/>
            </p:xfrm>
            <a:graphic>
              <a:graphicData uri="http://schemas.microsoft.com/office/drawing/2017/model3d">
                <am3d:model3d r:embed="rId2">
                  <am3d:spPr>
                    <a:xfrm>
                      <a:off x="0" y="0"/>
                      <a:ext cx="4664630" cy="4683669"/>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6477945" ay="2651825" az="3903310"/>
                    <am3d:postTrans dx="0" dy="0" dz="0"/>
                  </am3d:trans>
                  <am3d:raster rName="Office3DRenderer" rVer="16.0.8326">
                    <am3d:blip r:embed="rId3"/>
                  </am3d:raster>
                  <am3d:objViewport viewportSz="8529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9398000" y="3997560"/>
                <a:ext cx="4664630" cy="4683669"/>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2793999" y="1052666"/>
            <a:ext cx="6604001" cy="5175680"/>
          </a:xfrm>
          <a:ln>
            <a:noFill/>
          </a:ln>
          <a:effectLst>
            <a:outerShdw blurRad="107950" dist="12700" dir="5400000" algn="ctr">
              <a:srgbClr val="000000"/>
            </a:outerShdw>
          </a:effectLst>
        </p:spPr>
        <p:txBody>
          <a:bodyPr/>
          <a:lstStyle/>
          <a:p>
            <a:pPr algn="l"/>
            <a:endParaRPr lang="en-GB" dirty="0">
              <a:solidFill>
                <a:schemeClr val="bg1"/>
              </a:solidFill>
              <a:latin typeface="Bahnschrift" panose="020B0502040204020203" pitchFamily="34" charset="0"/>
            </a:endParaRPr>
          </a:p>
          <a:p>
            <a:pPr algn="l"/>
            <a:endParaRPr lang="en-GB" dirty="0">
              <a:solidFill>
                <a:schemeClr val="bg1"/>
              </a:solidFill>
              <a:latin typeface="Bahnschrift" panose="020B0502040204020203" pitchFamily="34" charset="0"/>
            </a:endParaRPr>
          </a:p>
          <a:p>
            <a:r>
              <a:rPr lang="en-GB" dirty="0">
                <a:solidFill>
                  <a:schemeClr val="bg1"/>
                </a:solidFill>
                <a:latin typeface="Bahnschrift" panose="020B0502040204020203" pitchFamily="34" charset="0"/>
              </a:rPr>
              <a:t>Each visualization in this project is meant for investigating the different aspects of the COVID-19 data.</a:t>
            </a:r>
          </a:p>
          <a:p>
            <a:pPr algn="l"/>
            <a:endParaRPr lang="en-GB" dirty="0">
              <a:solidFill>
                <a:schemeClr val="bg1"/>
              </a:solidFill>
              <a:latin typeface="Bahnschrift" panose="020B0502040204020203" pitchFamily="34" charset="0"/>
            </a:endParaRPr>
          </a:p>
          <a:p>
            <a:pPr algn="l"/>
            <a:endParaRPr lang="en-GB" dirty="0">
              <a:solidFill>
                <a:schemeClr val="bg1"/>
              </a:solidFill>
              <a:latin typeface="Bahnschrift" panose="020B0502040204020203" pitchFamily="34" charset="0"/>
            </a:endParaRPr>
          </a:p>
          <a:p>
            <a:pPr algn="l"/>
            <a:endParaRPr lang="en-GB" dirty="0">
              <a:solidFill>
                <a:schemeClr val="bg1"/>
              </a:solidFill>
              <a:latin typeface="Bahnschrift" panose="020B0502040204020203" pitchFamily="34" charset="0"/>
            </a:endParaRPr>
          </a:p>
          <a:p>
            <a:pPr algn="l"/>
            <a:endParaRPr lang="en-GB" dirty="0">
              <a:solidFill>
                <a:schemeClr val="bg1"/>
              </a:solidFill>
              <a:latin typeface="Bahnschrift" panose="020B0502040204020203" pitchFamily="34" charset="0"/>
            </a:endParaRPr>
          </a:p>
          <a:p>
            <a:pPr algn="l"/>
            <a:endParaRPr lang="en-GB" dirty="0">
              <a:solidFill>
                <a:schemeClr val="bg1"/>
              </a:solidFill>
              <a:latin typeface="Bahnschrift" panose="020B0502040204020203" pitchFamily="34" charset="0"/>
            </a:endParaRPr>
          </a:p>
          <a:p>
            <a:pPr algn="l"/>
            <a:r>
              <a:rPr lang="en-GB" dirty="0">
                <a:solidFill>
                  <a:schemeClr val="bg1"/>
                </a:solidFill>
                <a:latin typeface="Bahnschrift" panose="020B0502040204020203" pitchFamily="34" charset="0"/>
              </a:rPr>
              <a:t>Here’s our approach to address each question:</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The Analysis</a:t>
            </a:r>
          </a:p>
        </p:txBody>
      </p:sp>
      <p:pic>
        <p:nvPicPr>
          <p:cNvPr id="7" name="Graphic 6" descr="Bar graph with upward trend with solid fill">
            <a:extLst>
              <a:ext uri="{FF2B5EF4-FFF2-40B4-BE49-F238E27FC236}">
                <a16:creationId xmlns:a16="http://schemas.microsoft.com/office/drawing/2014/main" id="{8C1CAC77-2565-4ADB-A25B-04CE7A901D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8031" y="3429000"/>
            <a:ext cx="1455938" cy="1455938"/>
          </a:xfrm>
          <a:prstGeom prst="rect">
            <a:avLst/>
          </a:prstGeom>
        </p:spPr>
      </p:pic>
    </p:spTree>
    <p:extLst>
      <p:ext uri="{BB962C8B-B14F-4D97-AF65-F5344CB8AC3E}">
        <p14:creationId xmlns:p14="http://schemas.microsoft.com/office/powerpoint/2010/main" val="3469972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nvGraphicFramePr>
            <p:xfrm>
              <a:off x="136421" y="141663"/>
              <a:ext cx="1091366" cy="1110346"/>
            </p:xfrm>
            <a:graphic>
              <a:graphicData uri="http://schemas.microsoft.com/office/drawing/2017/model3d">
                <am3d:model3d r:embed="rId2">
                  <am3d:spPr>
                    <a:xfrm>
                      <a:off x="0" y="0"/>
                      <a:ext cx="1091366" cy="1110346"/>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3471089" ay="-1186572" az="-1697806"/>
                    <am3d:postTrans dx="0" dy="0" dz="0"/>
                  </am3d:trans>
                  <am3d:raster rName="Office3DRenderer" rVer="16.0.8326">
                    <am3d:blip r:embed="rId3"/>
                  </am3d:raster>
                  <am3d:objViewport viewportSz="18885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36421" y="141663"/>
                <a:ext cx="1091366" cy="1110346"/>
              </a:xfrm>
              <a:prstGeom prst="rect">
                <a:avLst/>
              </a:prstGeom>
            </p:spPr>
          </p:pic>
        </mc:Fallback>
      </mc:AlternateContent>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Correlation Matrix</a:t>
            </a:r>
          </a:p>
        </p:txBody>
      </p:sp>
      <p:sp>
        <p:nvSpPr>
          <p:cNvPr id="5" name="Subtitle 2">
            <a:extLst>
              <a:ext uri="{FF2B5EF4-FFF2-40B4-BE49-F238E27FC236}">
                <a16:creationId xmlns:a16="http://schemas.microsoft.com/office/drawing/2014/main" id="{E9572D11-A0FB-4DEA-A9AF-FBA782D6B266}"/>
              </a:ext>
            </a:extLst>
          </p:cNvPr>
          <p:cNvSpPr>
            <a:spLocks noGrp="1"/>
          </p:cNvSpPr>
          <p:nvPr>
            <p:ph type="subTitle" idx="1"/>
          </p:nvPr>
        </p:nvSpPr>
        <p:spPr>
          <a:xfrm>
            <a:off x="1204411" y="1229435"/>
            <a:ext cx="10582184" cy="5175680"/>
          </a:xfrm>
        </p:spPr>
        <p:txBody>
          <a:bodyPr/>
          <a:lstStyle/>
          <a:p>
            <a:pPr marL="457200" indent="-457200" algn="l">
              <a:lnSpc>
                <a:spcPct val="100000"/>
              </a:lnSpc>
              <a:buFont typeface="+mj-lt"/>
              <a:buAutoNum type="arabicPeriod"/>
            </a:pPr>
            <a:r>
              <a:rPr lang="en-GB" dirty="0">
                <a:solidFill>
                  <a:schemeClr val="bg1"/>
                </a:solidFill>
                <a:latin typeface="Bahnschrift" panose="020B0502040204020203" pitchFamily="34" charset="0"/>
              </a:rPr>
              <a:t>What is the relation between the features and COVID-19 Cases &amp; Deaths?</a:t>
            </a:r>
          </a:p>
        </p:txBody>
      </p:sp>
      <p:pic>
        <p:nvPicPr>
          <p:cNvPr id="3" name="Picture 2">
            <a:extLst>
              <a:ext uri="{FF2B5EF4-FFF2-40B4-BE49-F238E27FC236}">
                <a16:creationId xmlns:a16="http://schemas.microsoft.com/office/drawing/2014/main" id="{43F2312A-5104-4CC9-90A1-09C21641A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055" y="2117863"/>
            <a:ext cx="5083944" cy="4714369"/>
          </a:xfrm>
          <a:prstGeom prst="rect">
            <a:avLst/>
          </a:prstGeom>
        </p:spPr>
      </p:pic>
      <p:sp>
        <p:nvSpPr>
          <p:cNvPr id="11" name="Subtitle 2">
            <a:extLst>
              <a:ext uri="{FF2B5EF4-FFF2-40B4-BE49-F238E27FC236}">
                <a16:creationId xmlns:a16="http://schemas.microsoft.com/office/drawing/2014/main" id="{C91EBB3D-0B7D-4AFE-9DA0-5B1882AFE923}"/>
              </a:ext>
            </a:extLst>
          </p:cNvPr>
          <p:cNvSpPr txBox="1">
            <a:spLocks/>
          </p:cNvSpPr>
          <p:nvPr/>
        </p:nvSpPr>
        <p:spPr>
          <a:xfrm>
            <a:off x="6288355" y="2117862"/>
            <a:ext cx="5498240" cy="4287253"/>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rgbClr val="92D050"/>
                </a:solidFill>
                <a:latin typeface="Bahnschrift" panose="020B0502040204020203" pitchFamily="34" charset="0"/>
              </a:rPr>
              <a:t>Strong Correlations:</a:t>
            </a:r>
          </a:p>
          <a:p>
            <a:pPr marL="342900" indent="-342900" algn="l">
              <a:buFont typeface="Arial" panose="020B0604020202020204" pitchFamily="34" charset="0"/>
              <a:buChar char="•"/>
            </a:pPr>
            <a:r>
              <a:rPr lang="en-GB" dirty="0">
                <a:solidFill>
                  <a:schemeClr val="bg1">
                    <a:lumMod val="75000"/>
                  </a:schemeClr>
                </a:solidFill>
                <a:latin typeface="Bahnschrift" panose="020B0502040204020203" pitchFamily="34" charset="0"/>
              </a:rPr>
              <a:t>Cases and Deaths (0.86): </a:t>
            </a:r>
            <a:r>
              <a:rPr lang="en-GB" dirty="0">
                <a:solidFill>
                  <a:schemeClr val="bg1"/>
                </a:solidFill>
                <a:latin typeface="Bahnschrift" panose="020B0502040204020203" pitchFamily="34" charset="0"/>
              </a:rPr>
              <a:t>this indicates that the  more the number of COVID-19 cases increases, the more number of deaths tends to increase as well, which is expected given the nature of the pandemic.</a:t>
            </a:r>
          </a:p>
          <a:p>
            <a:pPr marL="342900" indent="-342900" algn="l">
              <a:buFont typeface="Arial" panose="020B0604020202020204" pitchFamily="34" charset="0"/>
              <a:buChar char="•"/>
            </a:pPr>
            <a:endParaRPr lang="en-GB" dirty="0">
              <a:solidFill>
                <a:schemeClr val="bg1"/>
              </a:solidFill>
              <a:latin typeface="Bahnschrift" panose="020B0502040204020203" pitchFamily="34" charset="0"/>
            </a:endParaRPr>
          </a:p>
          <a:p>
            <a:pPr marL="342900" indent="-342900" algn="l">
              <a:buFont typeface="Arial" panose="020B0604020202020204" pitchFamily="34" charset="0"/>
              <a:buChar char="•"/>
            </a:pPr>
            <a:r>
              <a:rPr lang="en-GB" dirty="0">
                <a:solidFill>
                  <a:schemeClr val="bg1">
                    <a:lumMod val="75000"/>
                  </a:schemeClr>
                </a:solidFill>
                <a:latin typeface="Bahnschrift" panose="020B0502040204020203" pitchFamily="34" charset="0"/>
              </a:rPr>
              <a:t>Daily Tests and Cases (0.80), Daily Tests and Deaths (0.75): </a:t>
            </a:r>
            <a:r>
              <a:rPr lang="en-GB" dirty="0">
                <a:solidFill>
                  <a:schemeClr val="bg1"/>
                </a:solidFill>
                <a:latin typeface="Bahnschrift" panose="020B0502040204020203" pitchFamily="34" charset="0"/>
              </a:rPr>
              <a:t>Regions</a:t>
            </a:r>
            <a:r>
              <a:rPr lang="en-GB" dirty="0">
                <a:solidFill>
                  <a:schemeClr val="bg1">
                    <a:lumMod val="75000"/>
                  </a:schemeClr>
                </a:solidFill>
                <a:latin typeface="Bahnschrift" panose="020B0502040204020203" pitchFamily="34" charset="0"/>
              </a:rPr>
              <a:t> </a:t>
            </a:r>
            <a:r>
              <a:rPr lang="en-GB" dirty="0">
                <a:solidFill>
                  <a:schemeClr val="bg1"/>
                </a:solidFill>
                <a:latin typeface="Bahnschrift" panose="020B0502040204020203" pitchFamily="34" charset="0"/>
              </a:rPr>
              <a:t>with more extensive testing report higher numbers of cases and deaths. This may reflect both the spread of the virus and the level of response in terms of testing capacity.</a:t>
            </a:r>
          </a:p>
          <a:p>
            <a:pPr marL="342900" indent="-342900" algn="l">
              <a:buFont typeface="Arial" panose="020B0604020202020204" pitchFamily="34" charset="0"/>
              <a:buChar char="•"/>
            </a:pPr>
            <a:endParaRPr lang="en-GB" dirty="0">
              <a:solidFill>
                <a:schemeClr val="bg1"/>
              </a:solidFill>
              <a:latin typeface="Bahnschrift" panose="020B0502040204020203" pitchFamily="34" charset="0"/>
            </a:endParaRPr>
          </a:p>
          <a:p>
            <a:pPr marL="342900" indent="-342900" algn="l">
              <a:buFont typeface="Arial" panose="020B0604020202020204" pitchFamily="34" charset="0"/>
              <a:buChar char="•"/>
            </a:pPr>
            <a:r>
              <a:rPr lang="en-GB" dirty="0">
                <a:solidFill>
                  <a:schemeClr val="bg1">
                    <a:lumMod val="75000"/>
                  </a:schemeClr>
                </a:solidFill>
                <a:latin typeface="Bahnschrift" panose="020B0502040204020203" pitchFamily="34" charset="0"/>
              </a:rPr>
              <a:t>Median Age and Population Aged 65 and Over (0.91): </a:t>
            </a:r>
            <a:r>
              <a:rPr lang="en-GB" dirty="0">
                <a:solidFill>
                  <a:schemeClr val="bg1"/>
                </a:solidFill>
                <a:latin typeface="Bahnschrift" panose="020B0502040204020203" pitchFamily="34" charset="0"/>
              </a:rPr>
              <a:t>countries with a higher median age typically have a larger percentage of the population aged 65 and over. </a:t>
            </a:r>
          </a:p>
        </p:txBody>
      </p:sp>
      <p:sp>
        <p:nvSpPr>
          <p:cNvPr id="7" name="Subtitle 2">
            <a:extLst>
              <a:ext uri="{FF2B5EF4-FFF2-40B4-BE49-F238E27FC236}">
                <a16:creationId xmlns:a16="http://schemas.microsoft.com/office/drawing/2014/main" id="{CF038A10-11B8-4ADE-92A9-D5F20633A3A4}"/>
              </a:ext>
            </a:extLst>
          </p:cNvPr>
          <p:cNvSpPr txBox="1">
            <a:spLocks/>
          </p:cNvSpPr>
          <p:nvPr/>
        </p:nvSpPr>
        <p:spPr>
          <a:xfrm>
            <a:off x="6288355" y="6072326"/>
            <a:ext cx="5498240" cy="6569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200" i="1" dirty="0">
                <a:solidFill>
                  <a:schemeClr val="bg1">
                    <a:lumMod val="75000"/>
                  </a:schemeClr>
                </a:solidFill>
                <a:latin typeface="Bahnschrift" panose="020B0502040204020203" pitchFamily="34" charset="0"/>
              </a:rPr>
              <a:t>NOTE: </a:t>
            </a:r>
            <a:r>
              <a:rPr lang="en-GB" sz="1200" i="1" dirty="0">
                <a:solidFill>
                  <a:schemeClr val="bg1"/>
                </a:solidFill>
                <a:latin typeface="Bahnschrift" panose="020B0502040204020203" pitchFamily="34" charset="0"/>
              </a:rPr>
              <a:t>we will not drop high-correlated feature since we are going to use a smart predictive model in Machine Learning part. (which handles outliers, missing data, also highly-correlated features)</a:t>
            </a:r>
            <a:endParaRPr lang="en-GB" sz="1200" i="1" dirty="0">
              <a:solidFill>
                <a:schemeClr val="bg1">
                  <a:lumMod val="75000"/>
                </a:schemeClr>
              </a:solidFill>
              <a:latin typeface="Bahnschrift" panose="020B0502040204020203" pitchFamily="34" charset="0"/>
            </a:endParaRPr>
          </a:p>
        </p:txBody>
      </p:sp>
      <p:sp>
        <p:nvSpPr>
          <p:cNvPr id="4" name="Flowchart: Terminator 3">
            <a:extLst>
              <a:ext uri="{FF2B5EF4-FFF2-40B4-BE49-F238E27FC236}">
                <a16:creationId xmlns:a16="http://schemas.microsoft.com/office/drawing/2014/main" id="{A9619136-BD81-416B-AE69-4A637F2A8ECB}"/>
              </a:ext>
            </a:extLst>
          </p:cNvPr>
          <p:cNvSpPr/>
          <p:nvPr/>
        </p:nvSpPr>
        <p:spPr>
          <a:xfrm>
            <a:off x="190505" y="1316962"/>
            <a:ext cx="983198" cy="367973"/>
          </a:xfrm>
          <a:prstGeom prst="flowChartTerminator">
            <a:avLst/>
          </a:prstGeom>
          <a:solidFill>
            <a:srgbClr val="92D050"/>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9378AA8A-97B8-4B12-AA2C-2F657FB50E27}"/>
              </a:ext>
            </a:extLst>
          </p:cNvPr>
          <p:cNvSpPr/>
          <p:nvPr/>
        </p:nvSpPr>
        <p:spPr>
          <a:xfrm>
            <a:off x="791037" y="1316962"/>
            <a:ext cx="374713" cy="367973"/>
          </a:xfrm>
          <a:prstGeom prst="ellipse">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7501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1386709428"/>
                  </p:ext>
                </p:extLst>
              </p:nvPr>
            </p:nvGraphicFramePr>
            <p:xfrm>
              <a:off x="136421" y="141663"/>
              <a:ext cx="1091365" cy="1110345"/>
            </p:xfrm>
            <a:graphic>
              <a:graphicData uri="http://schemas.microsoft.com/office/drawing/2017/model3d">
                <am3d:model3d r:embed="rId2">
                  <am3d:spPr>
                    <a:xfrm>
                      <a:off x="0" y="0"/>
                      <a:ext cx="1091365" cy="1110345"/>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5054709" ay="-110626" az="-1062533"/>
                    <am3d:postTrans dx="0" dy="0" dz="0"/>
                  </am3d:trans>
                  <am3d:raster rName="Office3DRenderer" rVer="16.0.8326">
                    <am3d:blip r:embed="rId3"/>
                  </am3d:raster>
                  <am3d:objViewport viewportSz="18885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36421" y="141663"/>
                <a:ext cx="1091365" cy="1110345"/>
              </a:xfrm>
              <a:prstGeom prst="rect">
                <a:avLst/>
              </a:prstGeom>
            </p:spPr>
          </p:pic>
        </mc:Fallback>
      </mc:AlternateContent>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Correlation Matrix</a:t>
            </a:r>
          </a:p>
        </p:txBody>
      </p:sp>
      <p:sp>
        <p:nvSpPr>
          <p:cNvPr id="5" name="Subtitle 2">
            <a:extLst>
              <a:ext uri="{FF2B5EF4-FFF2-40B4-BE49-F238E27FC236}">
                <a16:creationId xmlns:a16="http://schemas.microsoft.com/office/drawing/2014/main" id="{E9572D11-A0FB-4DEA-A9AF-FBA782D6B266}"/>
              </a:ext>
            </a:extLst>
          </p:cNvPr>
          <p:cNvSpPr>
            <a:spLocks noGrp="1"/>
          </p:cNvSpPr>
          <p:nvPr>
            <p:ph type="subTitle" idx="1"/>
          </p:nvPr>
        </p:nvSpPr>
        <p:spPr>
          <a:xfrm>
            <a:off x="1204411" y="1229435"/>
            <a:ext cx="10582184" cy="5175680"/>
          </a:xfrm>
        </p:spPr>
        <p:txBody>
          <a:bodyPr/>
          <a:lstStyle/>
          <a:p>
            <a:pPr marL="457200" indent="-457200" algn="l">
              <a:lnSpc>
                <a:spcPct val="100000"/>
              </a:lnSpc>
              <a:buFont typeface="+mj-lt"/>
              <a:buAutoNum type="arabicPeriod"/>
            </a:pPr>
            <a:r>
              <a:rPr lang="en-GB" dirty="0">
                <a:solidFill>
                  <a:schemeClr val="bg1"/>
                </a:solidFill>
                <a:latin typeface="Bahnschrift" panose="020B0502040204020203" pitchFamily="34" charset="0"/>
              </a:rPr>
              <a:t>What is the relation between the features and COVID-19 Cases &amp; Deaths?</a:t>
            </a:r>
          </a:p>
        </p:txBody>
      </p:sp>
      <p:sp>
        <p:nvSpPr>
          <p:cNvPr id="15" name="Subtitle 2">
            <a:extLst>
              <a:ext uri="{FF2B5EF4-FFF2-40B4-BE49-F238E27FC236}">
                <a16:creationId xmlns:a16="http://schemas.microsoft.com/office/drawing/2014/main" id="{60F42C99-67B0-41A7-BCB1-31B9BCA648E0}"/>
              </a:ext>
            </a:extLst>
          </p:cNvPr>
          <p:cNvSpPr txBox="1">
            <a:spLocks/>
          </p:cNvSpPr>
          <p:nvPr/>
        </p:nvSpPr>
        <p:spPr>
          <a:xfrm>
            <a:off x="6495503" y="2140438"/>
            <a:ext cx="5498240" cy="45758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700" dirty="0">
                <a:solidFill>
                  <a:srgbClr val="FF0000"/>
                </a:solidFill>
                <a:latin typeface="Bahnschrift" panose="020B0502040204020203" pitchFamily="34" charset="0"/>
              </a:rPr>
              <a:t>Moderate to Weak Correlations:</a:t>
            </a:r>
          </a:p>
          <a:p>
            <a:pPr marL="342900" indent="-342900" algn="l">
              <a:buFont typeface="Arial" panose="020B0604020202020204" pitchFamily="34" charset="0"/>
              <a:buChar char="•"/>
            </a:pPr>
            <a:r>
              <a:rPr lang="en-GB" sz="1700" dirty="0">
                <a:solidFill>
                  <a:schemeClr val="bg1">
                    <a:lumMod val="75000"/>
                  </a:schemeClr>
                </a:solidFill>
                <a:latin typeface="Bahnschrift" panose="020B0502040204020203" pitchFamily="34" charset="0"/>
              </a:rPr>
              <a:t>GDP/Capita and Healthcare Resources: </a:t>
            </a:r>
            <a:r>
              <a:rPr lang="en-GB" sz="1700" dirty="0">
                <a:solidFill>
                  <a:schemeClr val="bg1"/>
                </a:solidFill>
                <a:latin typeface="Bahnschrift" panose="020B0502040204020203" pitchFamily="34" charset="0"/>
              </a:rPr>
              <a:t>Hospital beds (0.38) and medical doctors (0.43) per 1000 people correlation’s suggest that wealthier countries tend to have better healthcare resources. However, the correlation isn't extremely strong, indicating other factors also play significant roles.</a:t>
            </a:r>
          </a:p>
          <a:p>
            <a:pPr marL="342900" indent="-342900" algn="l">
              <a:buFont typeface="Arial" panose="020B0604020202020204" pitchFamily="34" charset="0"/>
              <a:buChar char="•"/>
            </a:pPr>
            <a:endParaRPr lang="en-GB" sz="1700" dirty="0">
              <a:solidFill>
                <a:schemeClr val="bg1"/>
              </a:solidFill>
              <a:latin typeface="Bahnschrift" panose="020B0502040204020203" pitchFamily="34" charset="0"/>
            </a:endParaRPr>
          </a:p>
          <a:p>
            <a:pPr marL="342900" indent="-342900" algn="l">
              <a:buFont typeface="Arial" panose="020B0604020202020204" pitchFamily="34" charset="0"/>
              <a:buChar char="•"/>
            </a:pPr>
            <a:r>
              <a:rPr lang="en-GB" sz="1700" dirty="0">
                <a:solidFill>
                  <a:schemeClr val="bg1">
                    <a:lumMod val="75000"/>
                  </a:schemeClr>
                </a:solidFill>
                <a:latin typeface="Bahnschrift" panose="020B0502040204020203" pitchFamily="34" charset="0"/>
              </a:rPr>
              <a:t>Population and COVID-19 Metrics: </a:t>
            </a:r>
            <a:r>
              <a:rPr lang="en-GB" sz="1700" dirty="0">
                <a:solidFill>
                  <a:schemeClr val="bg1"/>
                </a:solidFill>
                <a:latin typeface="Bahnschrift" panose="020B0502040204020203" pitchFamily="34" charset="0"/>
              </a:rPr>
              <a:t>The population shows moderate positive correlations with Daily Tests (0.50), Cases (0.42), and Deaths (0.38). This indicates that larger populations tend to have higher absolute numbers of tests, cases, and deaths, but the relationship isn't perfectly linear, suggesting effective response measures can mitigate impacts regardless of population size</a:t>
            </a:r>
          </a:p>
        </p:txBody>
      </p:sp>
      <p:sp>
        <p:nvSpPr>
          <p:cNvPr id="16" name="Subtitle 2">
            <a:extLst>
              <a:ext uri="{FF2B5EF4-FFF2-40B4-BE49-F238E27FC236}">
                <a16:creationId xmlns:a16="http://schemas.microsoft.com/office/drawing/2014/main" id="{8AD9A281-7734-479F-807B-C0C8A12D64C2}"/>
              </a:ext>
            </a:extLst>
          </p:cNvPr>
          <p:cNvSpPr txBox="1">
            <a:spLocks/>
          </p:cNvSpPr>
          <p:nvPr/>
        </p:nvSpPr>
        <p:spPr>
          <a:xfrm>
            <a:off x="854925" y="2140438"/>
            <a:ext cx="5498240" cy="4287253"/>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solidFill>
                  <a:srgbClr val="0B2303"/>
                </a:solidFill>
                <a:latin typeface="Bahnschrift" panose="020B0502040204020203" pitchFamily="34" charset="0"/>
              </a:rPr>
              <a:t>Strong Correlations:</a:t>
            </a:r>
          </a:p>
          <a:p>
            <a:pPr marL="342900" indent="-342900" algn="l">
              <a:buFont typeface="Arial" panose="020B0604020202020204" pitchFamily="34" charset="0"/>
              <a:buChar char="•"/>
            </a:pPr>
            <a:r>
              <a:rPr lang="en-GB" dirty="0">
                <a:solidFill>
                  <a:schemeClr val="tx1">
                    <a:lumMod val="65000"/>
                    <a:lumOff val="35000"/>
                  </a:schemeClr>
                </a:solidFill>
                <a:latin typeface="Bahnschrift" panose="020B0502040204020203" pitchFamily="34" charset="0"/>
              </a:rPr>
              <a:t>Cases and Deaths (0.86): this indicates that the  more the number of COVID-19 cases increases, the more number of deaths tends to increase as well, which is expected given the nature of the pandemic.</a:t>
            </a:r>
          </a:p>
          <a:p>
            <a:pPr marL="342900" indent="-342900" algn="l">
              <a:buFont typeface="Arial" panose="020B0604020202020204" pitchFamily="34" charset="0"/>
              <a:buChar char="•"/>
            </a:pPr>
            <a:endParaRPr lang="en-GB" dirty="0">
              <a:solidFill>
                <a:schemeClr val="tx1">
                  <a:lumMod val="65000"/>
                  <a:lumOff val="35000"/>
                </a:schemeClr>
              </a:solidFill>
              <a:latin typeface="Bahnschrift" panose="020B0502040204020203" pitchFamily="34" charset="0"/>
            </a:endParaRPr>
          </a:p>
          <a:p>
            <a:pPr marL="342900" indent="-342900" algn="l">
              <a:buFont typeface="Arial" panose="020B0604020202020204" pitchFamily="34" charset="0"/>
              <a:buChar char="•"/>
            </a:pPr>
            <a:r>
              <a:rPr lang="en-GB" dirty="0">
                <a:solidFill>
                  <a:schemeClr val="tx1">
                    <a:lumMod val="65000"/>
                    <a:lumOff val="35000"/>
                  </a:schemeClr>
                </a:solidFill>
                <a:latin typeface="Bahnschrift" panose="020B0502040204020203" pitchFamily="34" charset="0"/>
              </a:rPr>
              <a:t>Daily Tests and Cases (0.80), Daily Tests and Deaths (0.75): Regions with more extensive testing report higher numbers of cases and deaths. This may reflect both the spread of the virus and the level of response in terms of testing capacity.</a:t>
            </a:r>
          </a:p>
          <a:p>
            <a:pPr marL="342900" indent="-342900" algn="l">
              <a:buFont typeface="Arial" panose="020B0604020202020204" pitchFamily="34" charset="0"/>
              <a:buChar char="•"/>
            </a:pPr>
            <a:endParaRPr lang="en-GB" dirty="0">
              <a:solidFill>
                <a:schemeClr val="tx1">
                  <a:lumMod val="65000"/>
                  <a:lumOff val="35000"/>
                </a:schemeClr>
              </a:solidFill>
              <a:latin typeface="Bahnschrift" panose="020B0502040204020203" pitchFamily="34" charset="0"/>
            </a:endParaRPr>
          </a:p>
          <a:p>
            <a:pPr marL="342900" indent="-342900" algn="l">
              <a:buFont typeface="Arial" panose="020B0604020202020204" pitchFamily="34" charset="0"/>
              <a:buChar char="•"/>
            </a:pPr>
            <a:r>
              <a:rPr lang="en-GB" dirty="0">
                <a:solidFill>
                  <a:schemeClr val="tx1">
                    <a:lumMod val="65000"/>
                    <a:lumOff val="35000"/>
                  </a:schemeClr>
                </a:solidFill>
                <a:latin typeface="Bahnschrift" panose="020B0502040204020203" pitchFamily="34" charset="0"/>
              </a:rPr>
              <a:t>Median Age and Population Aged 65 and Over (0.91): countries with a higher median age typically have a larger percentage of the population aged 65 and over. </a:t>
            </a:r>
          </a:p>
        </p:txBody>
      </p:sp>
      <p:sp>
        <p:nvSpPr>
          <p:cNvPr id="7" name="Flowchart: Terminator 6">
            <a:extLst>
              <a:ext uri="{FF2B5EF4-FFF2-40B4-BE49-F238E27FC236}">
                <a16:creationId xmlns:a16="http://schemas.microsoft.com/office/drawing/2014/main" id="{532E3203-69F5-4BA9-9D8D-C0A76CF1467D}"/>
              </a:ext>
            </a:extLst>
          </p:cNvPr>
          <p:cNvSpPr/>
          <p:nvPr/>
        </p:nvSpPr>
        <p:spPr>
          <a:xfrm>
            <a:off x="190505" y="1316962"/>
            <a:ext cx="983198" cy="367973"/>
          </a:xfrm>
          <a:prstGeom prst="flowChartTerminator">
            <a:avLst/>
          </a:prstGeom>
          <a:solidFill>
            <a:srgbClr val="C0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479F9F1-15EF-4635-B6DC-FB22740825C8}"/>
              </a:ext>
            </a:extLst>
          </p:cNvPr>
          <p:cNvSpPr/>
          <p:nvPr/>
        </p:nvSpPr>
        <p:spPr>
          <a:xfrm>
            <a:off x="190505" y="1316961"/>
            <a:ext cx="374713" cy="367973"/>
          </a:xfrm>
          <a:prstGeom prst="ellipse">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4886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303038903"/>
                  </p:ext>
                </p:extLst>
              </p:nvPr>
            </p:nvGraphicFramePr>
            <p:xfrm>
              <a:off x="10857722" y="2205495"/>
              <a:ext cx="2961531" cy="2999623"/>
            </p:xfrm>
            <a:graphic>
              <a:graphicData uri="http://schemas.microsoft.com/office/drawing/2017/model3d">
                <am3d:model3d r:embed="rId2">
                  <am3d:spPr>
                    <a:xfrm>
                      <a:off x="0" y="0"/>
                      <a:ext cx="2961531" cy="2999623"/>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5011563" ay="-121872" az="-9758678"/>
                    <am3d:postTrans dx="0" dy="0" dz="0"/>
                  </am3d:trans>
                  <am3d:raster rName="Office3DRenderer" rVer="16.0.8326">
                    <am3d:blip r:embed="rId3"/>
                  </am3d:raster>
                  <am3d:objViewport viewportSz="53993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0857722" y="2205495"/>
                <a:ext cx="2961531" cy="2999623"/>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7421730" y="5027565"/>
            <a:ext cx="4631193" cy="1619003"/>
          </a:xfrm>
        </p:spPr>
        <p:txBody>
          <a:bodyPr>
            <a:normAutofit/>
          </a:bodyPr>
          <a:lstStyle/>
          <a:p>
            <a:pPr algn="l">
              <a:lnSpc>
                <a:spcPct val="100000"/>
              </a:lnSpc>
            </a:pPr>
            <a:r>
              <a:rPr lang="en-GB" sz="1400" i="1" dirty="0">
                <a:solidFill>
                  <a:schemeClr val="bg1">
                    <a:lumMod val="75000"/>
                  </a:schemeClr>
                </a:solidFill>
                <a:latin typeface="Bahnschrift" panose="020B0502040204020203" pitchFamily="34" charset="0"/>
              </a:rPr>
              <a:t>NOTE:</a:t>
            </a:r>
          </a:p>
          <a:p>
            <a:pPr marL="285750" indent="-285750" algn="l">
              <a:lnSpc>
                <a:spcPct val="100000"/>
              </a:lnSpc>
              <a:buFont typeface="Arial" panose="020B0604020202020204" pitchFamily="34" charset="0"/>
              <a:buChar char="•"/>
            </a:pPr>
            <a:r>
              <a:rPr lang="en-GB" sz="1400" i="1" dirty="0">
                <a:solidFill>
                  <a:schemeClr val="bg1"/>
                </a:solidFill>
                <a:latin typeface="Bahnschrift" panose="020B0502040204020203" pitchFamily="34" charset="0"/>
              </a:rPr>
              <a:t>1e7: represents 10,000,000 (10 million).</a:t>
            </a:r>
          </a:p>
          <a:p>
            <a:pPr marL="285750" indent="-285750" algn="l">
              <a:lnSpc>
                <a:spcPct val="100000"/>
              </a:lnSpc>
              <a:buFont typeface="Arial" panose="020B0604020202020204" pitchFamily="34" charset="0"/>
              <a:buChar char="•"/>
            </a:pPr>
            <a:r>
              <a:rPr lang="en-GB" sz="1400" i="1" dirty="0">
                <a:solidFill>
                  <a:schemeClr val="bg1"/>
                </a:solidFill>
                <a:latin typeface="Bahnschrift" panose="020B0502040204020203" pitchFamily="34" charset="0"/>
              </a:rPr>
              <a:t>1e8: represents 100,000,000 (100 million).</a:t>
            </a:r>
          </a:p>
          <a:p>
            <a:pPr marL="285750" indent="-285750" algn="l">
              <a:lnSpc>
                <a:spcPct val="100000"/>
              </a:lnSpc>
              <a:buFont typeface="Arial" panose="020B0604020202020204" pitchFamily="34" charset="0"/>
              <a:buChar char="•"/>
            </a:pPr>
            <a:r>
              <a:rPr lang="en-GB" sz="1400" i="1" dirty="0">
                <a:solidFill>
                  <a:schemeClr val="bg1"/>
                </a:solidFill>
                <a:latin typeface="Bahnschrift" panose="020B0502040204020203" pitchFamily="34" charset="0"/>
              </a:rPr>
              <a:t>1e9: represents 1,000,000,000 (1 billion).</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644110" cy="1052666"/>
          </a:xfrm>
        </p:spPr>
        <p:txBody>
          <a:bodyPr>
            <a:normAutofit/>
          </a:bodyPr>
          <a:lstStyle/>
          <a:p>
            <a:r>
              <a:rPr lang="en-GB" dirty="0">
                <a:solidFill>
                  <a:srgbClr val="FFC000"/>
                </a:solidFill>
                <a:latin typeface="Bahnschrift Condensed" panose="020B0502040204020203" pitchFamily="34" charset="0"/>
              </a:rPr>
              <a:t>Monthly Cases/Deaths per Continent</a:t>
            </a:r>
          </a:p>
        </p:txBody>
      </p:sp>
      <p:pic>
        <p:nvPicPr>
          <p:cNvPr id="7" name="Picture 6">
            <a:extLst>
              <a:ext uri="{FF2B5EF4-FFF2-40B4-BE49-F238E27FC236}">
                <a16:creationId xmlns:a16="http://schemas.microsoft.com/office/drawing/2014/main" id="{836C7AC1-001B-44C4-868B-4C4F370A6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406" y="1242517"/>
            <a:ext cx="6395974" cy="5471701"/>
          </a:xfrm>
          <a:prstGeom prst="rect">
            <a:avLst/>
          </a:prstGeom>
        </p:spPr>
      </p:pic>
      <p:sp>
        <p:nvSpPr>
          <p:cNvPr id="11" name="Subtitle 2">
            <a:extLst>
              <a:ext uri="{FF2B5EF4-FFF2-40B4-BE49-F238E27FC236}">
                <a16:creationId xmlns:a16="http://schemas.microsoft.com/office/drawing/2014/main" id="{3EACE71E-45B5-4C7C-882E-AAE1F132BF6B}"/>
              </a:ext>
            </a:extLst>
          </p:cNvPr>
          <p:cNvSpPr txBox="1">
            <a:spLocks/>
          </p:cNvSpPr>
          <p:nvPr/>
        </p:nvSpPr>
        <p:spPr>
          <a:xfrm>
            <a:off x="7307800" y="1260630"/>
            <a:ext cx="4631193" cy="16190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GB" dirty="0">
                <a:solidFill>
                  <a:schemeClr val="bg1"/>
                </a:solidFill>
                <a:latin typeface="Bahnschrift" panose="020B0502040204020203" pitchFamily="34" charset="0"/>
              </a:rPr>
              <a:t>2.1. How have COVID-19 cases and deaths varied month by month across continents?</a:t>
            </a:r>
          </a:p>
        </p:txBody>
      </p:sp>
    </p:spTree>
    <p:extLst>
      <p:ext uri="{BB962C8B-B14F-4D97-AF65-F5344CB8AC3E}">
        <p14:creationId xmlns:p14="http://schemas.microsoft.com/office/powerpoint/2010/main" val="953724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2967354620"/>
                  </p:ext>
                </p:extLst>
              </p:nvPr>
            </p:nvGraphicFramePr>
            <p:xfrm>
              <a:off x="9560092" y="4167839"/>
              <a:ext cx="3643065" cy="3605016"/>
            </p:xfrm>
            <a:graphic>
              <a:graphicData uri="http://schemas.microsoft.com/office/drawing/2017/model3d">
                <am3d:model3d r:embed="rId2">
                  <am3d:spPr>
                    <a:xfrm>
                      <a:off x="0" y="0"/>
                      <a:ext cx="3643065" cy="3605016"/>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y="16200000"/>
                    <am3d:postTrans dx="0" dy="0" dz="0"/>
                  </am3d:trans>
                  <am3d:raster rName="Office3DRenderer" rVer="16.0.8326">
                    <am3d:blip r:embed="rId3"/>
                  </am3d:raster>
                  <am3d:objViewport viewportSz="65346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9560092" y="4167839"/>
                <a:ext cx="3643065" cy="3605016"/>
              </a:xfrm>
              <a:prstGeom prst="rect">
                <a:avLst/>
              </a:prstGeom>
            </p:spPr>
          </p:pic>
        </mc:Fallback>
      </mc:AlternateContent>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Monthly Cases and Deaths Globally</a:t>
            </a:r>
          </a:p>
        </p:txBody>
      </p:sp>
      <p:pic>
        <p:nvPicPr>
          <p:cNvPr id="3" name="Picture 2">
            <a:extLst>
              <a:ext uri="{FF2B5EF4-FFF2-40B4-BE49-F238E27FC236}">
                <a16:creationId xmlns:a16="http://schemas.microsoft.com/office/drawing/2014/main" id="{067D47BD-2D4E-4215-BD00-387A3F46E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375" y="1190987"/>
            <a:ext cx="8067295" cy="5667013"/>
          </a:xfrm>
          <a:prstGeom prst="rect">
            <a:avLst/>
          </a:prstGeom>
        </p:spPr>
      </p:pic>
      <p:sp>
        <p:nvSpPr>
          <p:cNvPr id="8" name="Subtitle 2">
            <a:extLst>
              <a:ext uri="{FF2B5EF4-FFF2-40B4-BE49-F238E27FC236}">
                <a16:creationId xmlns:a16="http://schemas.microsoft.com/office/drawing/2014/main" id="{C97C707B-0CF8-4194-A99C-7E73ACB64898}"/>
              </a:ext>
            </a:extLst>
          </p:cNvPr>
          <p:cNvSpPr txBox="1">
            <a:spLocks/>
          </p:cNvSpPr>
          <p:nvPr/>
        </p:nvSpPr>
        <p:spPr>
          <a:xfrm>
            <a:off x="9037468" y="1396704"/>
            <a:ext cx="2937036" cy="26277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GB" dirty="0">
                <a:solidFill>
                  <a:schemeClr val="bg1"/>
                </a:solidFill>
                <a:latin typeface="Bahnschrift" panose="020B0502040204020203" pitchFamily="34" charset="0"/>
              </a:rPr>
              <a:t>We notice a peak that occurs between February and April 2020 in Deaths</a:t>
            </a:r>
          </a:p>
        </p:txBody>
      </p:sp>
    </p:spTree>
    <p:extLst>
      <p:ext uri="{BB962C8B-B14F-4D97-AF65-F5344CB8AC3E}">
        <p14:creationId xmlns:p14="http://schemas.microsoft.com/office/powerpoint/2010/main" val="364258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3745295708"/>
                  </p:ext>
                </p:extLst>
              </p:nvPr>
            </p:nvGraphicFramePr>
            <p:xfrm>
              <a:off x="10274560" y="-1436628"/>
              <a:ext cx="3834879" cy="3815845"/>
            </p:xfrm>
            <a:graphic>
              <a:graphicData uri="http://schemas.microsoft.com/office/drawing/2017/model3d">
                <am3d:model3d r:embed="rId2">
                  <am3d:spPr>
                    <a:xfrm>
                      <a:off x="0" y="0"/>
                      <a:ext cx="3834879" cy="3815845"/>
                    </a:xfrm>
                    <a:prstGeom prst="rect">
                      <a:avLst/>
                    </a:prstGeom>
                  </am3d:spPr>
                  <am3d:camera>
                    <am3d:pos x="0" y="0" z="80903303"/>
                    <am3d:up dx="0" dy="36000000" dz="0"/>
                    <am3d:lookAt x="0" y="0" z="0"/>
                    <am3d:perspective fov="2700000"/>
                  </am3d:camera>
                  <am3d:trans>
                    <am3d:meterPerModelUnit n="11500" d="1000000"/>
                    <am3d:preTrans dx="58537" dy="4393" dz="-9789"/>
                    <am3d:scale>
                      <am3d:sx n="1000000" d="1000000"/>
                      <am3d:sy n="1000000" d="1000000"/>
                      <am3d:sz n="1000000" d="1000000"/>
                    </am3d:scale>
                    <am3d:rot ax="4755966" ay="834404" az="3104171"/>
                    <am3d:postTrans dx="0" dy="0" dz="0"/>
                  </am3d:trans>
                  <am3d:raster rName="Office3DRenderer" rVer="16.0.8326">
                    <am3d:blip r:embed="rId3"/>
                  </am3d:raster>
                  <am3d:objViewport viewportSz="69750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OVID-19&#10;">
                <a:extLst>
                  <a:ext uri="{FF2B5EF4-FFF2-40B4-BE49-F238E27FC236}">
                    <a16:creationId xmlns:a16="http://schemas.microsoft.com/office/drawing/2014/main" id="{5F85E5F7-D8A0-421F-A21E-C07DF3F3317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stretch>
                <a:fillRect/>
              </a:stretch>
            </p:blipFill>
            <p:spPr>
              <a:xfrm>
                <a:off x="10274560" y="-1436628"/>
                <a:ext cx="3834879" cy="3815845"/>
              </a:xfrm>
              <a:prstGeom prst="rect">
                <a:avLst/>
              </a:prstGeom>
            </p:spPr>
          </p:pic>
        </mc:Fallback>
      </mc:AlternateContent>
      <p:sp>
        <p:nvSpPr>
          <p:cNvPr id="12" name="Subtitle 2">
            <a:extLst>
              <a:ext uri="{FF2B5EF4-FFF2-40B4-BE49-F238E27FC236}">
                <a16:creationId xmlns:a16="http://schemas.microsoft.com/office/drawing/2014/main" id="{40F90CB9-4E5E-4045-A94A-EE214713D645}"/>
              </a:ext>
            </a:extLst>
          </p:cNvPr>
          <p:cNvSpPr>
            <a:spLocks noGrp="1"/>
          </p:cNvSpPr>
          <p:nvPr>
            <p:ph type="subTitle" idx="1"/>
          </p:nvPr>
        </p:nvSpPr>
        <p:spPr>
          <a:xfrm>
            <a:off x="1204411" y="1518082"/>
            <a:ext cx="10582184" cy="5175680"/>
          </a:xfrm>
        </p:spPr>
        <p:txBody>
          <a:bodyPr/>
          <a:lstStyle/>
          <a:p>
            <a:pPr algn="l"/>
            <a:r>
              <a:rPr lang="en-GB" dirty="0">
                <a:solidFill>
                  <a:schemeClr val="bg1"/>
                </a:solidFill>
                <a:latin typeface="Bahnschrift" panose="020B0502040204020203" pitchFamily="34" charset="0"/>
              </a:rPr>
              <a:t>3. Why the Virus Spread was high in it's earliest stages?</a:t>
            </a:r>
          </a:p>
          <a:p>
            <a:pPr algn="l"/>
            <a:r>
              <a:rPr lang="en-GB" sz="1800" i="1" dirty="0">
                <a:solidFill>
                  <a:schemeClr val="bg1"/>
                </a:solidFill>
                <a:latin typeface="Bahnschrift" panose="020B0502040204020203" pitchFamily="34" charset="0"/>
              </a:rPr>
              <a:t>    </a:t>
            </a:r>
            <a:r>
              <a:rPr lang="en-GB" sz="1800" i="1" dirty="0">
                <a:solidFill>
                  <a:schemeClr val="bg1">
                    <a:lumMod val="75000"/>
                  </a:schemeClr>
                </a:solidFill>
                <a:latin typeface="Bahnschrift" panose="020B0502040204020203" pitchFamily="34" charset="0"/>
              </a:rPr>
              <a:t>(Understanding the peak that occurred between 2020-02 &amp; 2020-04)</a:t>
            </a:r>
          </a:p>
        </p:txBody>
      </p:sp>
      <p:sp>
        <p:nvSpPr>
          <p:cNvPr id="13" name="Title 1">
            <a:extLst>
              <a:ext uri="{FF2B5EF4-FFF2-40B4-BE49-F238E27FC236}">
                <a16:creationId xmlns:a16="http://schemas.microsoft.com/office/drawing/2014/main" id="{FB6726E6-2B10-473C-86F0-7255239CCC76}"/>
              </a:ext>
            </a:extLst>
          </p:cNvPr>
          <p:cNvSpPr>
            <a:spLocks noGrp="1"/>
          </p:cNvSpPr>
          <p:nvPr>
            <p:ph type="ctrTitle"/>
          </p:nvPr>
        </p:nvSpPr>
        <p:spPr>
          <a:xfrm>
            <a:off x="1524000" y="0"/>
            <a:ext cx="9144000" cy="1052666"/>
          </a:xfrm>
        </p:spPr>
        <p:txBody>
          <a:bodyPr/>
          <a:lstStyle/>
          <a:p>
            <a:r>
              <a:rPr lang="en-GB" dirty="0">
                <a:solidFill>
                  <a:srgbClr val="FFC000"/>
                </a:solidFill>
                <a:latin typeface="Bahnschrift Condensed" panose="020B0502040204020203" pitchFamily="34" charset="0"/>
              </a:rPr>
              <a:t>Spread of the virus</a:t>
            </a:r>
          </a:p>
        </p:txBody>
      </p:sp>
      <p:pic>
        <p:nvPicPr>
          <p:cNvPr id="3" name="Picture 2">
            <a:extLst>
              <a:ext uri="{FF2B5EF4-FFF2-40B4-BE49-F238E27FC236}">
                <a16:creationId xmlns:a16="http://schemas.microsoft.com/office/drawing/2014/main" id="{09ADDCFE-5A88-4988-A614-3985C1AB5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926" y="2601157"/>
            <a:ext cx="6205491" cy="4092605"/>
          </a:xfrm>
          <a:prstGeom prst="rect">
            <a:avLst/>
          </a:prstGeom>
        </p:spPr>
      </p:pic>
      <p:sp>
        <p:nvSpPr>
          <p:cNvPr id="7" name="Subtitle 2">
            <a:extLst>
              <a:ext uri="{FF2B5EF4-FFF2-40B4-BE49-F238E27FC236}">
                <a16:creationId xmlns:a16="http://schemas.microsoft.com/office/drawing/2014/main" id="{491AAFEC-CB2F-41C9-B9FC-B5CF004382BD}"/>
              </a:ext>
            </a:extLst>
          </p:cNvPr>
          <p:cNvSpPr txBox="1">
            <a:spLocks/>
          </p:cNvSpPr>
          <p:nvPr/>
        </p:nvSpPr>
        <p:spPr>
          <a:xfrm>
            <a:off x="6974880" y="2743200"/>
            <a:ext cx="4921197" cy="358657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GB" sz="2200" dirty="0">
                <a:solidFill>
                  <a:srgbClr val="00B0F0"/>
                </a:solidFill>
                <a:latin typeface="Bahnschrift" panose="020B0502040204020203" pitchFamily="34" charset="0"/>
              </a:rPr>
              <a:t>Analysis</a:t>
            </a:r>
          </a:p>
          <a:p>
            <a:pPr algn="l">
              <a:lnSpc>
                <a:spcPct val="100000"/>
              </a:lnSpc>
            </a:pPr>
            <a:r>
              <a:rPr lang="en-GB" sz="1600" dirty="0">
                <a:solidFill>
                  <a:schemeClr val="bg1">
                    <a:lumMod val="65000"/>
                  </a:schemeClr>
                </a:solidFill>
                <a:latin typeface="Bahnschrift" panose="020B0502040204020203" pitchFamily="34" charset="0"/>
              </a:rPr>
              <a:t>Global Awareness: </a:t>
            </a:r>
            <a:r>
              <a:rPr lang="en-GB" sz="1600" dirty="0">
                <a:solidFill>
                  <a:schemeClr val="bg1"/>
                </a:solidFill>
                <a:latin typeface="Bahnschrift" panose="020B0502040204020203" pitchFamily="34" charset="0"/>
              </a:rPr>
              <a:t>March 2020 is when many governments and populations began to realize the severity of the pandemic, leading to lockdowns and emergency health measures.</a:t>
            </a:r>
          </a:p>
          <a:p>
            <a:pPr algn="l">
              <a:lnSpc>
                <a:spcPct val="100000"/>
              </a:lnSpc>
            </a:pPr>
            <a:endParaRPr lang="en-GB" sz="1600" dirty="0">
              <a:solidFill>
                <a:schemeClr val="bg1"/>
              </a:solidFill>
              <a:latin typeface="Bahnschrift" panose="020B0502040204020203" pitchFamily="34" charset="0"/>
            </a:endParaRPr>
          </a:p>
          <a:p>
            <a:pPr algn="l">
              <a:lnSpc>
                <a:spcPct val="100000"/>
              </a:lnSpc>
            </a:pPr>
            <a:r>
              <a:rPr lang="en-GB" sz="1600" dirty="0">
                <a:solidFill>
                  <a:schemeClr val="bg1">
                    <a:lumMod val="65000"/>
                  </a:schemeClr>
                </a:solidFill>
                <a:latin typeface="Bahnschrift" panose="020B0502040204020203" pitchFamily="34" charset="0"/>
              </a:rPr>
              <a:t>Lag Effect: </a:t>
            </a:r>
            <a:r>
              <a:rPr lang="en-GB" sz="1600" dirty="0">
                <a:solidFill>
                  <a:schemeClr val="bg1"/>
                </a:solidFill>
                <a:latin typeface="Bahnschrift" panose="020B0502040204020203" pitchFamily="34" charset="0"/>
              </a:rPr>
              <a:t>there's typically a lag between case detection, hospitalizations, and deaths, which means the actions (or inactions) in early 2020 began to show their consequences around this time.</a:t>
            </a:r>
          </a:p>
          <a:p>
            <a:pPr algn="l">
              <a:lnSpc>
                <a:spcPct val="100000"/>
              </a:lnSpc>
            </a:pPr>
            <a:endParaRPr lang="en-GB" sz="1600" dirty="0">
              <a:solidFill>
                <a:schemeClr val="bg1"/>
              </a:solidFill>
              <a:latin typeface="Bahnschrift" panose="020B0502040204020203" pitchFamily="34" charset="0"/>
            </a:endParaRPr>
          </a:p>
          <a:p>
            <a:pPr algn="l">
              <a:lnSpc>
                <a:spcPct val="100000"/>
              </a:lnSpc>
            </a:pPr>
            <a:r>
              <a:rPr lang="en-GB" sz="1600" dirty="0">
                <a:solidFill>
                  <a:schemeClr val="bg1">
                    <a:lumMod val="65000"/>
                  </a:schemeClr>
                </a:solidFill>
                <a:latin typeface="Bahnschrift" panose="020B0502040204020203" pitchFamily="34" charset="0"/>
              </a:rPr>
              <a:t>Rapid Spread: </a:t>
            </a:r>
            <a:r>
              <a:rPr lang="en-GB" sz="1600" dirty="0">
                <a:solidFill>
                  <a:schemeClr val="bg1"/>
                </a:solidFill>
                <a:latin typeface="Bahnschrift" panose="020B0502040204020203" pitchFamily="34" charset="0"/>
              </a:rPr>
              <a:t>In the early stages of the pandemic COVID-19 was spreading rapidly across continents, leading to increased fatalities.</a:t>
            </a:r>
          </a:p>
        </p:txBody>
      </p:sp>
    </p:spTree>
    <p:extLst>
      <p:ext uri="{BB962C8B-B14F-4D97-AF65-F5344CB8AC3E}">
        <p14:creationId xmlns:p14="http://schemas.microsoft.com/office/powerpoint/2010/main" val="428021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1130</TotalTime>
  <Words>1535</Words>
  <Application>Microsoft Office PowerPoint</Application>
  <PresentationFormat>Widescreen</PresentationFormat>
  <Paragraphs>150</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Agency FB</vt:lpstr>
      <vt:lpstr>Arial</vt:lpstr>
      <vt:lpstr>Bahnschrift</vt:lpstr>
      <vt:lpstr>Bahnschrift Condensed</vt:lpstr>
      <vt:lpstr>Calibri</vt:lpstr>
      <vt:lpstr>Calibri Light</vt:lpstr>
      <vt:lpstr>Söhne</vt:lpstr>
      <vt:lpstr>Office Theme</vt:lpstr>
      <vt:lpstr>COVID-19 </vt:lpstr>
      <vt:lpstr>Aim of the project :</vt:lpstr>
      <vt:lpstr>Data Cleaning</vt:lpstr>
      <vt:lpstr>The Analysis</vt:lpstr>
      <vt:lpstr>Correlation Matrix</vt:lpstr>
      <vt:lpstr>Correlation Matrix</vt:lpstr>
      <vt:lpstr>Monthly Cases/Deaths per Continent</vt:lpstr>
      <vt:lpstr>Monthly Cases and Deaths Globally</vt:lpstr>
      <vt:lpstr>Spread of the virus</vt:lpstr>
      <vt:lpstr>Top 10 Countries with the Cases/Deaths</vt:lpstr>
      <vt:lpstr>Global Cases/Deaths Distribution</vt:lpstr>
      <vt:lpstr>Total Cases/Deaths</vt:lpstr>
      <vt:lpstr>Can we predict next month's COVID-19 Cases?</vt:lpstr>
      <vt:lpstr>What is FBProphet ?</vt:lpstr>
      <vt:lpstr>PowerPoint Presentation</vt:lpstr>
      <vt:lpstr>Calculating Cases increase percentage</vt:lpstr>
      <vt:lpstr>Asia increase % Real-World-Data</vt:lpstr>
      <vt:lpstr>Evaluating our model</vt:lpstr>
      <vt:lpstr>Plotting predictions + Model’s performance</vt:lpstr>
      <vt:lpstr>Plotting predictions + Model’s performance</vt:lpstr>
      <vt:lpstr>Plotting predictions + Model’s performance</vt:lpstr>
      <vt:lpstr>Key Insights &amp; Conclusion</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dc:title>
  <dc:creator>Wail Bak</dc:creator>
  <cp:lastModifiedBy>Wail Bak</cp:lastModifiedBy>
  <cp:revision>49</cp:revision>
  <dcterms:created xsi:type="dcterms:W3CDTF">2024-04-12T15:35:57Z</dcterms:created>
  <dcterms:modified xsi:type="dcterms:W3CDTF">2024-04-13T10:27:16Z</dcterms:modified>
</cp:coreProperties>
</file>